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076136714" r:id="rId5"/>
    <p:sldId id="2076136717" r:id="rId6"/>
    <p:sldId id="276" r:id="rId7"/>
    <p:sldId id="2076136700" r:id="rId8"/>
    <p:sldId id="2076136709" r:id="rId9"/>
    <p:sldId id="2076136710" r:id="rId10"/>
    <p:sldId id="2076136711"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228" y="64"/>
      </p:cViewPr>
      <p:guideLst/>
    </p:cSldViewPr>
  </p:slideViewPr>
  <p:notesTextViewPr>
    <p:cViewPr>
      <p:scale>
        <a:sx n="1" d="1"/>
        <a:sy n="1" d="1"/>
      </p:scale>
      <p:origin x="0" y="0"/>
    </p:cViewPr>
  </p:notesTextViewPr>
  <p:sorterViewPr>
    <p:cViewPr>
      <p:scale>
        <a:sx n="100" d="100"/>
        <a:sy n="100" d="100"/>
      </p:scale>
      <p:origin x="0" y="-13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EF5BC-4C58-29B4-135F-1E531D31925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9C74A9F-9BF5-0F2C-CAC4-5D62B9BED2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017224F2-45F3-2E6B-CBCE-D2AB9E2F76AE}"/>
              </a:ext>
            </a:extLst>
          </p:cNvPr>
          <p:cNvSpPr>
            <a:spLocks noGrp="1"/>
          </p:cNvSpPr>
          <p:nvPr>
            <p:ph type="dt" sz="half" idx="10"/>
          </p:nvPr>
        </p:nvSpPr>
        <p:spPr/>
        <p:txBody>
          <a:bodyPr/>
          <a:lstStyle/>
          <a:p>
            <a:fld id="{0E0B764E-25A3-44E8-AB71-D2328C361DBE}" type="datetimeFigureOut">
              <a:rPr lang="es-MX" smtClean="0"/>
              <a:t>19/05/2024</a:t>
            </a:fld>
            <a:endParaRPr lang="es-MX"/>
          </a:p>
        </p:txBody>
      </p:sp>
      <p:sp>
        <p:nvSpPr>
          <p:cNvPr id="5" name="Marcador de pie de página 4">
            <a:extLst>
              <a:ext uri="{FF2B5EF4-FFF2-40B4-BE49-F238E27FC236}">
                <a16:creationId xmlns:a16="http://schemas.microsoft.com/office/drawing/2014/main" id="{0ED54961-7F38-D12E-6EE1-A1559489830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AAB4260-BC0A-D231-9721-BE467FEEB5BB}"/>
              </a:ext>
            </a:extLst>
          </p:cNvPr>
          <p:cNvSpPr>
            <a:spLocks noGrp="1"/>
          </p:cNvSpPr>
          <p:nvPr>
            <p:ph type="sldNum" sz="quarter" idx="12"/>
          </p:nvPr>
        </p:nvSpPr>
        <p:spPr/>
        <p:txBody>
          <a:bodyPr/>
          <a:lstStyle/>
          <a:p>
            <a:fld id="{A60A7C5E-C40B-45D5-BC7B-0E2566BC3BA7}" type="slidenum">
              <a:rPr lang="es-MX" smtClean="0"/>
              <a:t>‹Nº›</a:t>
            </a:fld>
            <a:endParaRPr lang="es-MX"/>
          </a:p>
        </p:txBody>
      </p:sp>
    </p:spTree>
    <p:extLst>
      <p:ext uri="{BB962C8B-B14F-4D97-AF65-F5344CB8AC3E}">
        <p14:creationId xmlns:p14="http://schemas.microsoft.com/office/powerpoint/2010/main" val="260404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09347D-6789-8F40-7B12-13CE4AF5B09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B5A4D20-50FE-54F3-8CA3-CA6BDE68335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1323413-8F1C-EFAE-6528-5F8B9CEA996D}"/>
              </a:ext>
            </a:extLst>
          </p:cNvPr>
          <p:cNvSpPr>
            <a:spLocks noGrp="1"/>
          </p:cNvSpPr>
          <p:nvPr>
            <p:ph type="dt" sz="half" idx="10"/>
          </p:nvPr>
        </p:nvSpPr>
        <p:spPr/>
        <p:txBody>
          <a:bodyPr/>
          <a:lstStyle/>
          <a:p>
            <a:fld id="{0E0B764E-25A3-44E8-AB71-D2328C361DBE}" type="datetimeFigureOut">
              <a:rPr lang="es-MX" smtClean="0"/>
              <a:t>19/05/2024</a:t>
            </a:fld>
            <a:endParaRPr lang="es-MX"/>
          </a:p>
        </p:txBody>
      </p:sp>
      <p:sp>
        <p:nvSpPr>
          <p:cNvPr id="5" name="Marcador de pie de página 4">
            <a:extLst>
              <a:ext uri="{FF2B5EF4-FFF2-40B4-BE49-F238E27FC236}">
                <a16:creationId xmlns:a16="http://schemas.microsoft.com/office/drawing/2014/main" id="{47919E8D-F7C5-1640-5053-EC44A197353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5D9C3A4-5565-77E1-08E9-37C7E2DB100B}"/>
              </a:ext>
            </a:extLst>
          </p:cNvPr>
          <p:cNvSpPr>
            <a:spLocks noGrp="1"/>
          </p:cNvSpPr>
          <p:nvPr>
            <p:ph type="sldNum" sz="quarter" idx="12"/>
          </p:nvPr>
        </p:nvSpPr>
        <p:spPr/>
        <p:txBody>
          <a:bodyPr/>
          <a:lstStyle/>
          <a:p>
            <a:fld id="{A60A7C5E-C40B-45D5-BC7B-0E2566BC3BA7}" type="slidenum">
              <a:rPr lang="es-MX" smtClean="0"/>
              <a:t>‹Nº›</a:t>
            </a:fld>
            <a:endParaRPr lang="es-MX"/>
          </a:p>
        </p:txBody>
      </p:sp>
    </p:spTree>
    <p:extLst>
      <p:ext uri="{BB962C8B-B14F-4D97-AF65-F5344CB8AC3E}">
        <p14:creationId xmlns:p14="http://schemas.microsoft.com/office/powerpoint/2010/main" val="156334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B03CC8-0172-B6AF-1939-260AC6BAD40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91D6B23-B4B3-FCB9-F9E9-999172206DF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312D11B-F528-B1B6-6F22-5E7085E95C28}"/>
              </a:ext>
            </a:extLst>
          </p:cNvPr>
          <p:cNvSpPr>
            <a:spLocks noGrp="1"/>
          </p:cNvSpPr>
          <p:nvPr>
            <p:ph type="dt" sz="half" idx="10"/>
          </p:nvPr>
        </p:nvSpPr>
        <p:spPr/>
        <p:txBody>
          <a:bodyPr/>
          <a:lstStyle/>
          <a:p>
            <a:fld id="{0E0B764E-25A3-44E8-AB71-D2328C361DBE}" type="datetimeFigureOut">
              <a:rPr lang="es-MX" smtClean="0"/>
              <a:t>19/05/2024</a:t>
            </a:fld>
            <a:endParaRPr lang="es-MX"/>
          </a:p>
        </p:txBody>
      </p:sp>
      <p:sp>
        <p:nvSpPr>
          <p:cNvPr id="5" name="Marcador de pie de página 4">
            <a:extLst>
              <a:ext uri="{FF2B5EF4-FFF2-40B4-BE49-F238E27FC236}">
                <a16:creationId xmlns:a16="http://schemas.microsoft.com/office/drawing/2014/main" id="{8109BFFD-9921-5E27-0B96-9DA9D08F5EC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4F52EA8-E172-1CCF-B3D6-06525A2A29D1}"/>
              </a:ext>
            </a:extLst>
          </p:cNvPr>
          <p:cNvSpPr>
            <a:spLocks noGrp="1"/>
          </p:cNvSpPr>
          <p:nvPr>
            <p:ph type="sldNum" sz="quarter" idx="12"/>
          </p:nvPr>
        </p:nvSpPr>
        <p:spPr/>
        <p:txBody>
          <a:bodyPr/>
          <a:lstStyle/>
          <a:p>
            <a:fld id="{A60A7C5E-C40B-45D5-BC7B-0E2566BC3BA7}" type="slidenum">
              <a:rPr lang="es-MX" smtClean="0"/>
              <a:t>‹Nº›</a:t>
            </a:fld>
            <a:endParaRPr lang="es-MX"/>
          </a:p>
        </p:txBody>
      </p:sp>
    </p:spTree>
    <p:extLst>
      <p:ext uri="{BB962C8B-B14F-4D97-AF65-F5344CB8AC3E}">
        <p14:creationId xmlns:p14="http://schemas.microsoft.com/office/powerpoint/2010/main" val="1775134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e sottotitolo">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8E4A346-D7B2-624F-8B27-EB912FF687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748" y="-12700"/>
            <a:ext cx="12207535" cy="6870700"/>
          </a:xfrm>
          <a:prstGeom prst="rect">
            <a:avLst/>
          </a:prstGeom>
        </p:spPr>
      </p:pic>
    </p:spTree>
    <p:extLst>
      <p:ext uri="{BB962C8B-B14F-4D97-AF65-F5344CB8AC3E}">
        <p14:creationId xmlns:p14="http://schemas.microsoft.com/office/powerpoint/2010/main" val="27921337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BA0610-5E36-3B23-7D47-7A4838EDCCD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084D05E-4E76-F6BB-2322-83812A9B529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DA249BE-E159-E46E-A078-44D02A9C433C}"/>
              </a:ext>
            </a:extLst>
          </p:cNvPr>
          <p:cNvSpPr>
            <a:spLocks noGrp="1"/>
          </p:cNvSpPr>
          <p:nvPr>
            <p:ph type="dt" sz="half" idx="10"/>
          </p:nvPr>
        </p:nvSpPr>
        <p:spPr/>
        <p:txBody>
          <a:bodyPr/>
          <a:lstStyle/>
          <a:p>
            <a:fld id="{0E0B764E-25A3-44E8-AB71-D2328C361DBE}" type="datetimeFigureOut">
              <a:rPr lang="es-MX" smtClean="0"/>
              <a:t>19/05/2024</a:t>
            </a:fld>
            <a:endParaRPr lang="es-MX"/>
          </a:p>
        </p:txBody>
      </p:sp>
      <p:sp>
        <p:nvSpPr>
          <p:cNvPr id="5" name="Marcador de pie de página 4">
            <a:extLst>
              <a:ext uri="{FF2B5EF4-FFF2-40B4-BE49-F238E27FC236}">
                <a16:creationId xmlns:a16="http://schemas.microsoft.com/office/drawing/2014/main" id="{C48684EC-2DCA-9474-CC99-EA9CBEAA6F4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86A0E0D-1E97-5749-3F58-2254C28AC6A7}"/>
              </a:ext>
            </a:extLst>
          </p:cNvPr>
          <p:cNvSpPr>
            <a:spLocks noGrp="1"/>
          </p:cNvSpPr>
          <p:nvPr>
            <p:ph type="sldNum" sz="quarter" idx="12"/>
          </p:nvPr>
        </p:nvSpPr>
        <p:spPr/>
        <p:txBody>
          <a:bodyPr/>
          <a:lstStyle/>
          <a:p>
            <a:fld id="{A60A7C5E-C40B-45D5-BC7B-0E2566BC3BA7}" type="slidenum">
              <a:rPr lang="es-MX" smtClean="0"/>
              <a:t>‹Nº›</a:t>
            </a:fld>
            <a:endParaRPr lang="es-MX"/>
          </a:p>
        </p:txBody>
      </p:sp>
    </p:spTree>
    <p:extLst>
      <p:ext uri="{BB962C8B-B14F-4D97-AF65-F5344CB8AC3E}">
        <p14:creationId xmlns:p14="http://schemas.microsoft.com/office/powerpoint/2010/main" val="337430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736997-9839-1909-A460-ECA8445AEB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76E10DE-8881-7093-2737-734DDBA7E4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9A83FC6-E109-ACB0-550D-069461CF9218}"/>
              </a:ext>
            </a:extLst>
          </p:cNvPr>
          <p:cNvSpPr>
            <a:spLocks noGrp="1"/>
          </p:cNvSpPr>
          <p:nvPr>
            <p:ph type="dt" sz="half" idx="10"/>
          </p:nvPr>
        </p:nvSpPr>
        <p:spPr/>
        <p:txBody>
          <a:bodyPr/>
          <a:lstStyle/>
          <a:p>
            <a:fld id="{0E0B764E-25A3-44E8-AB71-D2328C361DBE}" type="datetimeFigureOut">
              <a:rPr lang="es-MX" smtClean="0"/>
              <a:t>19/05/2024</a:t>
            </a:fld>
            <a:endParaRPr lang="es-MX"/>
          </a:p>
        </p:txBody>
      </p:sp>
      <p:sp>
        <p:nvSpPr>
          <p:cNvPr id="5" name="Marcador de pie de página 4">
            <a:extLst>
              <a:ext uri="{FF2B5EF4-FFF2-40B4-BE49-F238E27FC236}">
                <a16:creationId xmlns:a16="http://schemas.microsoft.com/office/drawing/2014/main" id="{9B8F4D24-DA72-D077-F689-4473325BC4E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B5EFD4F-DBFD-59C1-B426-CD0B73758697}"/>
              </a:ext>
            </a:extLst>
          </p:cNvPr>
          <p:cNvSpPr>
            <a:spLocks noGrp="1"/>
          </p:cNvSpPr>
          <p:nvPr>
            <p:ph type="sldNum" sz="quarter" idx="12"/>
          </p:nvPr>
        </p:nvSpPr>
        <p:spPr/>
        <p:txBody>
          <a:bodyPr/>
          <a:lstStyle/>
          <a:p>
            <a:fld id="{A60A7C5E-C40B-45D5-BC7B-0E2566BC3BA7}" type="slidenum">
              <a:rPr lang="es-MX" smtClean="0"/>
              <a:t>‹Nº›</a:t>
            </a:fld>
            <a:endParaRPr lang="es-MX"/>
          </a:p>
        </p:txBody>
      </p:sp>
    </p:spTree>
    <p:extLst>
      <p:ext uri="{BB962C8B-B14F-4D97-AF65-F5344CB8AC3E}">
        <p14:creationId xmlns:p14="http://schemas.microsoft.com/office/powerpoint/2010/main" val="237084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536E2-3846-66D4-2C6C-B213F050A9E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998F54A-B5A8-2002-8B38-53D00E1FDB0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1418A708-3AFE-E0E4-599A-87117D99BCC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E316C0D-D969-6604-42D6-31D5251C0275}"/>
              </a:ext>
            </a:extLst>
          </p:cNvPr>
          <p:cNvSpPr>
            <a:spLocks noGrp="1"/>
          </p:cNvSpPr>
          <p:nvPr>
            <p:ph type="dt" sz="half" idx="10"/>
          </p:nvPr>
        </p:nvSpPr>
        <p:spPr/>
        <p:txBody>
          <a:bodyPr/>
          <a:lstStyle/>
          <a:p>
            <a:fld id="{0E0B764E-25A3-44E8-AB71-D2328C361DBE}" type="datetimeFigureOut">
              <a:rPr lang="es-MX" smtClean="0"/>
              <a:t>19/05/2024</a:t>
            </a:fld>
            <a:endParaRPr lang="es-MX"/>
          </a:p>
        </p:txBody>
      </p:sp>
      <p:sp>
        <p:nvSpPr>
          <p:cNvPr id="6" name="Marcador de pie de página 5">
            <a:extLst>
              <a:ext uri="{FF2B5EF4-FFF2-40B4-BE49-F238E27FC236}">
                <a16:creationId xmlns:a16="http://schemas.microsoft.com/office/drawing/2014/main" id="{6FF33173-AE4F-9243-C1D5-7F57E72BF5E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F90AED8-2088-99FF-6DEB-1842654E02FC}"/>
              </a:ext>
            </a:extLst>
          </p:cNvPr>
          <p:cNvSpPr>
            <a:spLocks noGrp="1"/>
          </p:cNvSpPr>
          <p:nvPr>
            <p:ph type="sldNum" sz="quarter" idx="12"/>
          </p:nvPr>
        </p:nvSpPr>
        <p:spPr/>
        <p:txBody>
          <a:bodyPr/>
          <a:lstStyle/>
          <a:p>
            <a:fld id="{A60A7C5E-C40B-45D5-BC7B-0E2566BC3BA7}" type="slidenum">
              <a:rPr lang="es-MX" smtClean="0"/>
              <a:t>‹Nº›</a:t>
            </a:fld>
            <a:endParaRPr lang="es-MX"/>
          </a:p>
        </p:txBody>
      </p:sp>
    </p:spTree>
    <p:extLst>
      <p:ext uri="{BB962C8B-B14F-4D97-AF65-F5344CB8AC3E}">
        <p14:creationId xmlns:p14="http://schemas.microsoft.com/office/powerpoint/2010/main" val="289460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5F2F44-CB80-5990-7360-6F146AD3A9F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7259534-71E3-5220-F375-31F07AAA2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104F15C-CAA1-0D94-80B9-D84ECC81DED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B8E2DAD6-161E-BB5B-500B-29B6AC99C7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2984754-5E5B-D7C7-F2EF-E8B5A8276D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9A54A570-5BD5-7BB9-AB4A-6BD3027F1381}"/>
              </a:ext>
            </a:extLst>
          </p:cNvPr>
          <p:cNvSpPr>
            <a:spLocks noGrp="1"/>
          </p:cNvSpPr>
          <p:nvPr>
            <p:ph type="dt" sz="half" idx="10"/>
          </p:nvPr>
        </p:nvSpPr>
        <p:spPr/>
        <p:txBody>
          <a:bodyPr/>
          <a:lstStyle/>
          <a:p>
            <a:fld id="{0E0B764E-25A3-44E8-AB71-D2328C361DBE}" type="datetimeFigureOut">
              <a:rPr lang="es-MX" smtClean="0"/>
              <a:t>19/05/2024</a:t>
            </a:fld>
            <a:endParaRPr lang="es-MX"/>
          </a:p>
        </p:txBody>
      </p:sp>
      <p:sp>
        <p:nvSpPr>
          <p:cNvPr id="8" name="Marcador de pie de página 7">
            <a:extLst>
              <a:ext uri="{FF2B5EF4-FFF2-40B4-BE49-F238E27FC236}">
                <a16:creationId xmlns:a16="http://schemas.microsoft.com/office/drawing/2014/main" id="{7F987A8C-54B6-90D0-38B6-49FDE6BE1A9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B8174938-A249-F54B-D837-B9DB56D90A4A}"/>
              </a:ext>
            </a:extLst>
          </p:cNvPr>
          <p:cNvSpPr>
            <a:spLocks noGrp="1"/>
          </p:cNvSpPr>
          <p:nvPr>
            <p:ph type="sldNum" sz="quarter" idx="12"/>
          </p:nvPr>
        </p:nvSpPr>
        <p:spPr/>
        <p:txBody>
          <a:bodyPr/>
          <a:lstStyle/>
          <a:p>
            <a:fld id="{A60A7C5E-C40B-45D5-BC7B-0E2566BC3BA7}" type="slidenum">
              <a:rPr lang="es-MX" smtClean="0"/>
              <a:t>‹Nº›</a:t>
            </a:fld>
            <a:endParaRPr lang="es-MX"/>
          </a:p>
        </p:txBody>
      </p:sp>
    </p:spTree>
    <p:extLst>
      <p:ext uri="{BB962C8B-B14F-4D97-AF65-F5344CB8AC3E}">
        <p14:creationId xmlns:p14="http://schemas.microsoft.com/office/powerpoint/2010/main" val="315345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2977D7-AF30-C739-0221-D981A67B08B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D9D351F-7A9C-DAB9-ED7F-8980271ABE95}"/>
              </a:ext>
            </a:extLst>
          </p:cNvPr>
          <p:cNvSpPr>
            <a:spLocks noGrp="1"/>
          </p:cNvSpPr>
          <p:nvPr>
            <p:ph type="dt" sz="half" idx="10"/>
          </p:nvPr>
        </p:nvSpPr>
        <p:spPr/>
        <p:txBody>
          <a:bodyPr/>
          <a:lstStyle/>
          <a:p>
            <a:fld id="{0E0B764E-25A3-44E8-AB71-D2328C361DBE}" type="datetimeFigureOut">
              <a:rPr lang="es-MX" smtClean="0"/>
              <a:t>19/05/2024</a:t>
            </a:fld>
            <a:endParaRPr lang="es-MX"/>
          </a:p>
        </p:txBody>
      </p:sp>
      <p:sp>
        <p:nvSpPr>
          <p:cNvPr id="4" name="Marcador de pie de página 3">
            <a:extLst>
              <a:ext uri="{FF2B5EF4-FFF2-40B4-BE49-F238E27FC236}">
                <a16:creationId xmlns:a16="http://schemas.microsoft.com/office/drawing/2014/main" id="{AEC93B44-D419-667C-C271-6AC814E01EF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1C779BCD-CB6C-753C-C948-E829DCCB5E3B}"/>
              </a:ext>
            </a:extLst>
          </p:cNvPr>
          <p:cNvSpPr>
            <a:spLocks noGrp="1"/>
          </p:cNvSpPr>
          <p:nvPr>
            <p:ph type="sldNum" sz="quarter" idx="12"/>
          </p:nvPr>
        </p:nvSpPr>
        <p:spPr/>
        <p:txBody>
          <a:bodyPr/>
          <a:lstStyle/>
          <a:p>
            <a:fld id="{A60A7C5E-C40B-45D5-BC7B-0E2566BC3BA7}" type="slidenum">
              <a:rPr lang="es-MX" smtClean="0"/>
              <a:t>‹Nº›</a:t>
            </a:fld>
            <a:endParaRPr lang="es-MX"/>
          </a:p>
        </p:txBody>
      </p:sp>
    </p:spTree>
    <p:extLst>
      <p:ext uri="{BB962C8B-B14F-4D97-AF65-F5344CB8AC3E}">
        <p14:creationId xmlns:p14="http://schemas.microsoft.com/office/powerpoint/2010/main" val="142840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AA34EB8-FF1C-4AEB-76AC-FF1CDAAA9F50}"/>
              </a:ext>
            </a:extLst>
          </p:cNvPr>
          <p:cNvSpPr>
            <a:spLocks noGrp="1"/>
          </p:cNvSpPr>
          <p:nvPr>
            <p:ph type="dt" sz="half" idx="10"/>
          </p:nvPr>
        </p:nvSpPr>
        <p:spPr/>
        <p:txBody>
          <a:bodyPr/>
          <a:lstStyle/>
          <a:p>
            <a:fld id="{0E0B764E-25A3-44E8-AB71-D2328C361DBE}" type="datetimeFigureOut">
              <a:rPr lang="es-MX" smtClean="0"/>
              <a:t>19/05/2024</a:t>
            </a:fld>
            <a:endParaRPr lang="es-MX"/>
          </a:p>
        </p:txBody>
      </p:sp>
      <p:sp>
        <p:nvSpPr>
          <p:cNvPr id="3" name="Marcador de pie de página 2">
            <a:extLst>
              <a:ext uri="{FF2B5EF4-FFF2-40B4-BE49-F238E27FC236}">
                <a16:creationId xmlns:a16="http://schemas.microsoft.com/office/drawing/2014/main" id="{2CCE58A8-8450-B89B-892D-1BE96322DEC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4737DDC-E2F0-2F67-6975-72398D220063}"/>
              </a:ext>
            </a:extLst>
          </p:cNvPr>
          <p:cNvSpPr>
            <a:spLocks noGrp="1"/>
          </p:cNvSpPr>
          <p:nvPr>
            <p:ph type="sldNum" sz="quarter" idx="12"/>
          </p:nvPr>
        </p:nvSpPr>
        <p:spPr/>
        <p:txBody>
          <a:bodyPr/>
          <a:lstStyle/>
          <a:p>
            <a:fld id="{A60A7C5E-C40B-45D5-BC7B-0E2566BC3BA7}" type="slidenum">
              <a:rPr lang="es-MX" smtClean="0"/>
              <a:t>‹Nº›</a:t>
            </a:fld>
            <a:endParaRPr lang="es-MX"/>
          </a:p>
        </p:txBody>
      </p:sp>
    </p:spTree>
    <p:extLst>
      <p:ext uri="{BB962C8B-B14F-4D97-AF65-F5344CB8AC3E}">
        <p14:creationId xmlns:p14="http://schemas.microsoft.com/office/powerpoint/2010/main" val="240784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71606-6BED-0E4D-FF59-2058604A92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243900C-D51C-BF53-7BC3-0C15A8D53F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4C6147A8-709D-9F73-AC78-3B1A673D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170226A-CB45-700A-BD25-1603735AD294}"/>
              </a:ext>
            </a:extLst>
          </p:cNvPr>
          <p:cNvSpPr>
            <a:spLocks noGrp="1"/>
          </p:cNvSpPr>
          <p:nvPr>
            <p:ph type="dt" sz="half" idx="10"/>
          </p:nvPr>
        </p:nvSpPr>
        <p:spPr/>
        <p:txBody>
          <a:bodyPr/>
          <a:lstStyle/>
          <a:p>
            <a:fld id="{0E0B764E-25A3-44E8-AB71-D2328C361DBE}" type="datetimeFigureOut">
              <a:rPr lang="es-MX" smtClean="0"/>
              <a:t>19/05/2024</a:t>
            </a:fld>
            <a:endParaRPr lang="es-MX"/>
          </a:p>
        </p:txBody>
      </p:sp>
      <p:sp>
        <p:nvSpPr>
          <p:cNvPr id="6" name="Marcador de pie de página 5">
            <a:extLst>
              <a:ext uri="{FF2B5EF4-FFF2-40B4-BE49-F238E27FC236}">
                <a16:creationId xmlns:a16="http://schemas.microsoft.com/office/drawing/2014/main" id="{1A542E2F-8991-4543-09B8-7686AA89E31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D2BFDF9-6A3D-E132-0083-0B023B308048}"/>
              </a:ext>
            </a:extLst>
          </p:cNvPr>
          <p:cNvSpPr>
            <a:spLocks noGrp="1"/>
          </p:cNvSpPr>
          <p:nvPr>
            <p:ph type="sldNum" sz="quarter" idx="12"/>
          </p:nvPr>
        </p:nvSpPr>
        <p:spPr/>
        <p:txBody>
          <a:bodyPr/>
          <a:lstStyle/>
          <a:p>
            <a:fld id="{A60A7C5E-C40B-45D5-BC7B-0E2566BC3BA7}" type="slidenum">
              <a:rPr lang="es-MX" smtClean="0"/>
              <a:t>‹Nº›</a:t>
            </a:fld>
            <a:endParaRPr lang="es-MX"/>
          </a:p>
        </p:txBody>
      </p:sp>
    </p:spTree>
    <p:extLst>
      <p:ext uri="{BB962C8B-B14F-4D97-AF65-F5344CB8AC3E}">
        <p14:creationId xmlns:p14="http://schemas.microsoft.com/office/powerpoint/2010/main" val="2779802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E7324-AE58-6B57-2181-61ECAC46ECA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A6A338A-F216-CF24-C2DE-3BCFDED614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2F467CA0-10C4-0B3B-D444-F686F611E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B3E24C4-1F28-73A7-3083-0345AE7CA1EB}"/>
              </a:ext>
            </a:extLst>
          </p:cNvPr>
          <p:cNvSpPr>
            <a:spLocks noGrp="1"/>
          </p:cNvSpPr>
          <p:nvPr>
            <p:ph type="dt" sz="half" idx="10"/>
          </p:nvPr>
        </p:nvSpPr>
        <p:spPr/>
        <p:txBody>
          <a:bodyPr/>
          <a:lstStyle/>
          <a:p>
            <a:fld id="{0E0B764E-25A3-44E8-AB71-D2328C361DBE}" type="datetimeFigureOut">
              <a:rPr lang="es-MX" smtClean="0"/>
              <a:t>19/05/2024</a:t>
            </a:fld>
            <a:endParaRPr lang="es-MX"/>
          </a:p>
        </p:txBody>
      </p:sp>
      <p:sp>
        <p:nvSpPr>
          <p:cNvPr id="6" name="Marcador de pie de página 5">
            <a:extLst>
              <a:ext uri="{FF2B5EF4-FFF2-40B4-BE49-F238E27FC236}">
                <a16:creationId xmlns:a16="http://schemas.microsoft.com/office/drawing/2014/main" id="{A19BD3F8-C21D-4C98-2CED-1D3C2EBFB18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DCC2E21-75C4-D151-48A3-D08874D49CAB}"/>
              </a:ext>
            </a:extLst>
          </p:cNvPr>
          <p:cNvSpPr>
            <a:spLocks noGrp="1"/>
          </p:cNvSpPr>
          <p:nvPr>
            <p:ph type="sldNum" sz="quarter" idx="12"/>
          </p:nvPr>
        </p:nvSpPr>
        <p:spPr/>
        <p:txBody>
          <a:bodyPr/>
          <a:lstStyle/>
          <a:p>
            <a:fld id="{A60A7C5E-C40B-45D5-BC7B-0E2566BC3BA7}" type="slidenum">
              <a:rPr lang="es-MX" smtClean="0"/>
              <a:t>‹Nº›</a:t>
            </a:fld>
            <a:endParaRPr lang="es-MX"/>
          </a:p>
        </p:txBody>
      </p:sp>
    </p:spTree>
    <p:extLst>
      <p:ext uri="{BB962C8B-B14F-4D97-AF65-F5344CB8AC3E}">
        <p14:creationId xmlns:p14="http://schemas.microsoft.com/office/powerpoint/2010/main" val="14806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AA7DF3-2375-21BE-939D-0393BEDEF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0A64C69-B3D9-76AB-7537-20322BBCB8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006288F-07DF-BFBA-A7EA-42BE4F771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B764E-25A3-44E8-AB71-D2328C361DBE}" type="datetimeFigureOut">
              <a:rPr lang="es-MX" smtClean="0"/>
              <a:t>19/05/2024</a:t>
            </a:fld>
            <a:endParaRPr lang="es-MX"/>
          </a:p>
        </p:txBody>
      </p:sp>
      <p:sp>
        <p:nvSpPr>
          <p:cNvPr id="5" name="Marcador de pie de página 4">
            <a:extLst>
              <a:ext uri="{FF2B5EF4-FFF2-40B4-BE49-F238E27FC236}">
                <a16:creationId xmlns:a16="http://schemas.microsoft.com/office/drawing/2014/main" id="{3A6EAC87-77C5-9C1B-F308-46C5F0374C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958EC52-82C8-48DE-C6A7-BA1D7163B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A7C5E-C40B-45D5-BC7B-0E2566BC3BA7}" type="slidenum">
              <a:rPr lang="es-MX" smtClean="0"/>
              <a:t>‹Nº›</a:t>
            </a:fld>
            <a:endParaRPr lang="es-MX"/>
          </a:p>
        </p:txBody>
      </p:sp>
    </p:spTree>
    <p:extLst>
      <p:ext uri="{BB962C8B-B14F-4D97-AF65-F5344CB8AC3E}">
        <p14:creationId xmlns:p14="http://schemas.microsoft.com/office/powerpoint/2010/main" val="1322210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BC8B363-C679-8E83-E6BE-A314953FE9A6}"/>
              </a:ext>
            </a:extLst>
          </p:cNvPr>
          <p:cNvSpPr/>
          <p:nvPr/>
        </p:nvSpPr>
        <p:spPr>
          <a:xfrm>
            <a:off x="206829" y="130629"/>
            <a:ext cx="11800114" cy="6574971"/>
          </a:xfrm>
          <a:prstGeom prst="rect">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69DFBE97-301A-26B2-1AEB-83A9C1B2322B}"/>
              </a:ext>
            </a:extLst>
          </p:cNvPr>
          <p:cNvSpPr txBox="1"/>
          <p:nvPr/>
        </p:nvSpPr>
        <p:spPr>
          <a:xfrm>
            <a:off x="8236803" y="2116909"/>
            <a:ext cx="3119764" cy="3416320"/>
          </a:xfrm>
          <a:prstGeom prst="rect">
            <a:avLst/>
          </a:prstGeom>
          <a:noFill/>
        </p:spPr>
        <p:txBody>
          <a:bodyPr wrap="none" rtlCol="0">
            <a:spAutoFit/>
          </a:bodyPr>
          <a:lstStyle/>
          <a:p>
            <a:pPr algn="ctr"/>
            <a:r>
              <a:rPr lang="es-MX" sz="2400" b="1" dirty="0">
                <a:latin typeface="Helvetica_Light-Normal" pitchFamily="2" charset="0"/>
              </a:rPr>
              <a:t>SUNGLASS HUT</a:t>
            </a:r>
          </a:p>
          <a:p>
            <a:pPr algn="ctr"/>
            <a:r>
              <a:rPr lang="es-MX" sz="2400" b="1" dirty="0">
                <a:latin typeface="Helvetica_Light-Normal" pitchFamily="2" charset="0"/>
              </a:rPr>
              <a:t>ANDES</a:t>
            </a:r>
          </a:p>
          <a:p>
            <a:pPr algn="ctr"/>
            <a:endParaRPr lang="es-MX" sz="2400" b="1" dirty="0">
              <a:latin typeface="Helvetica_Light-Normal" pitchFamily="2" charset="0"/>
            </a:endParaRPr>
          </a:p>
          <a:p>
            <a:pPr algn="ctr"/>
            <a:r>
              <a:rPr lang="es-MX" sz="2400" b="1" dirty="0">
                <a:latin typeface="Helvetica_Light-Normal" pitchFamily="2" charset="0"/>
              </a:rPr>
              <a:t>Lite Site</a:t>
            </a:r>
          </a:p>
          <a:p>
            <a:pPr algn="ctr"/>
            <a:endParaRPr lang="es-MX" sz="2400" b="1" dirty="0">
              <a:latin typeface="Helvetica_Light-Normal" pitchFamily="2" charset="0"/>
            </a:endParaRPr>
          </a:p>
          <a:p>
            <a:pPr algn="ctr"/>
            <a:r>
              <a:rPr lang="es-MX" sz="2400" b="1" dirty="0">
                <a:latin typeface="Helvetica_Light-Normal" pitchFamily="2" charset="0"/>
              </a:rPr>
              <a:t>BRIEF DE MATERIALES</a:t>
            </a:r>
          </a:p>
          <a:p>
            <a:pPr algn="ctr"/>
            <a:endParaRPr lang="es-MX" sz="2400" b="1" dirty="0">
              <a:latin typeface="Helvetica_Light-Normal" pitchFamily="2" charset="0"/>
            </a:endParaRPr>
          </a:p>
          <a:p>
            <a:pPr algn="ctr"/>
            <a:r>
              <a:rPr lang="es-MX" sz="2400" b="1" dirty="0">
                <a:latin typeface="Helvetica_Light-Normal" pitchFamily="2" charset="0"/>
              </a:rPr>
              <a:t>Junio 2024</a:t>
            </a:r>
          </a:p>
          <a:p>
            <a:pPr algn="ctr"/>
            <a:endParaRPr lang="es-MX" sz="2400" b="1" dirty="0">
              <a:latin typeface="Helvetica_Light-Normal" pitchFamily="2" charset="0"/>
            </a:endParaRPr>
          </a:p>
        </p:txBody>
      </p:sp>
      <p:pic>
        <p:nvPicPr>
          <p:cNvPr id="3" name="Imagen 2">
            <a:extLst>
              <a:ext uri="{FF2B5EF4-FFF2-40B4-BE49-F238E27FC236}">
                <a16:creationId xmlns:a16="http://schemas.microsoft.com/office/drawing/2014/main" id="{A7F273A4-673F-7F16-749F-26B9475DD9F6}"/>
              </a:ext>
            </a:extLst>
          </p:cNvPr>
          <p:cNvPicPr>
            <a:picLocks noChangeAspect="1"/>
          </p:cNvPicPr>
          <p:nvPr/>
        </p:nvPicPr>
        <p:blipFill rotWithShape="1">
          <a:blip r:embed="rId2"/>
          <a:srcRect l="27750" t="20741" r="24582" b="6075"/>
          <a:stretch/>
        </p:blipFill>
        <p:spPr>
          <a:xfrm>
            <a:off x="299469" y="176198"/>
            <a:ext cx="7422131" cy="6410022"/>
          </a:xfrm>
          <a:prstGeom prst="rect">
            <a:avLst/>
          </a:prstGeom>
        </p:spPr>
      </p:pic>
    </p:spTree>
    <p:extLst>
      <p:ext uri="{BB962C8B-B14F-4D97-AF65-F5344CB8AC3E}">
        <p14:creationId xmlns:p14="http://schemas.microsoft.com/office/powerpoint/2010/main" val="2016534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2B571CF-594C-4D2B-9F30-175291BB0DE7}"/>
              </a:ext>
            </a:extLst>
          </p:cNvPr>
          <p:cNvSpPr txBox="1"/>
          <p:nvPr/>
        </p:nvSpPr>
        <p:spPr>
          <a:xfrm>
            <a:off x="9592088" y="942439"/>
            <a:ext cx="1684500" cy="461537"/>
          </a:xfrm>
          <a:prstGeom prst="rect">
            <a:avLst/>
          </a:prstGeom>
          <a:noFill/>
        </p:spPr>
        <p:txBody>
          <a:bodyPr wrap="none" rtlCol="0">
            <a:spAutoFit/>
          </a:bodyPr>
          <a:lstStyle/>
          <a:p>
            <a:r>
              <a:rPr lang="es-ES" sz="2399" b="1" dirty="0">
                <a:solidFill>
                  <a:schemeClr val="accent4">
                    <a:lumMod val="75000"/>
                  </a:schemeClr>
                </a:solidFill>
              </a:rPr>
              <a:t>COSTA RICA</a:t>
            </a:r>
            <a:endParaRPr lang="es-MX" sz="2399" b="1" dirty="0">
              <a:solidFill>
                <a:schemeClr val="accent4">
                  <a:lumMod val="75000"/>
                </a:schemeClr>
              </a:solidFill>
            </a:endParaRPr>
          </a:p>
        </p:txBody>
      </p:sp>
      <p:sp>
        <p:nvSpPr>
          <p:cNvPr id="3" name="CuadroTexto 2">
            <a:extLst>
              <a:ext uri="{FF2B5EF4-FFF2-40B4-BE49-F238E27FC236}">
                <a16:creationId xmlns:a16="http://schemas.microsoft.com/office/drawing/2014/main" id="{C5C01B93-0D22-22A7-17F0-379178E746F6}"/>
              </a:ext>
            </a:extLst>
          </p:cNvPr>
          <p:cNvSpPr txBox="1"/>
          <p:nvPr/>
        </p:nvSpPr>
        <p:spPr>
          <a:xfrm>
            <a:off x="643038" y="1064397"/>
            <a:ext cx="1417055" cy="461537"/>
          </a:xfrm>
          <a:prstGeom prst="rect">
            <a:avLst/>
          </a:prstGeom>
          <a:noFill/>
        </p:spPr>
        <p:txBody>
          <a:bodyPr wrap="none" rtlCol="0">
            <a:spAutoFit/>
          </a:bodyPr>
          <a:lstStyle/>
          <a:p>
            <a:r>
              <a:rPr lang="es-ES" sz="2399" dirty="0"/>
              <a:t>Actualizar</a:t>
            </a:r>
            <a:endParaRPr lang="es-MX" sz="2399" dirty="0"/>
          </a:p>
        </p:txBody>
      </p:sp>
      <p:sp>
        <p:nvSpPr>
          <p:cNvPr id="11" name="2022 BRAND PILLARS">
            <a:extLst>
              <a:ext uri="{FF2B5EF4-FFF2-40B4-BE49-F238E27FC236}">
                <a16:creationId xmlns:a16="http://schemas.microsoft.com/office/drawing/2014/main" id="{1A680BED-1590-85AF-F00A-32F59500D48E}"/>
              </a:ext>
            </a:extLst>
          </p:cNvPr>
          <p:cNvSpPr txBox="1"/>
          <p:nvPr/>
        </p:nvSpPr>
        <p:spPr>
          <a:xfrm>
            <a:off x="643038" y="532196"/>
            <a:ext cx="4565406" cy="41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l" defTabSz="584200">
              <a:lnSpc>
                <a:spcPts val="4500"/>
              </a:lnSpc>
              <a:defRPr sz="4200" b="1" u="sng">
                <a:latin typeface="Helvetica Neue"/>
                <a:ea typeface="Helvetica Neue"/>
                <a:cs typeface="Helvetica Neue"/>
                <a:sym typeface="Helvetica Neue"/>
              </a:defRPr>
            </a:lvl1pPr>
          </a:lstStyle>
          <a:p>
            <a:pPr>
              <a:lnSpc>
                <a:spcPct val="100000"/>
              </a:lnSpc>
            </a:pPr>
            <a:r>
              <a:rPr lang="it-IT" sz="2666" b="0" u="none" dirty="0"/>
              <a:t>PROMOCIONES</a:t>
            </a:r>
            <a:endParaRPr sz="1866" b="0" u="none" dirty="0"/>
          </a:p>
        </p:txBody>
      </p:sp>
      <p:sp>
        <p:nvSpPr>
          <p:cNvPr id="17" name="CuadroTexto 16">
            <a:extLst>
              <a:ext uri="{FF2B5EF4-FFF2-40B4-BE49-F238E27FC236}">
                <a16:creationId xmlns:a16="http://schemas.microsoft.com/office/drawing/2014/main" id="{B9EBE5C6-64DF-BE99-BFB0-678C0978A8DF}"/>
              </a:ext>
            </a:extLst>
          </p:cNvPr>
          <p:cNvSpPr txBox="1"/>
          <p:nvPr/>
        </p:nvSpPr>
        <p:spPr>
          <a:xfrm>
            <a:off x="2874862" y="2127983"/>
            <a:ext cx="8846820" cy="1169551"/>
          </a:xfrm>
          <a:prstGeom prst="rect">
            <a:avLst/>
          </a:prstGeom>
          <a:noFill/>
        </p:spPr>
        <p:txBody>
          <a:bodyPr wrap="square">
            <a:spAutoFit/>
          </a:bodyPr>
          <a:lstStyle/>
          <a:p>
            <a:r>
              <a:rPr lang="es-ES" sz="1400" dirty="0" err="1"/>
              <a:t>Obténga</a:t>
            </a:r>
            <a:r>
              <a:rPr lang="es-ES" sz="1400" dirty="0"/>
              <a:t> un 30% de descuento sobre precio normal en la compra de la segunda unidad de anteojos de sol . Descuento válido para las combinaciones “anteojo de sol + anteojo de sol”. Descuento válido para el producto de menor valor. Descuento no aplica para lentes de contacto, líquidos y/o accesorios. Promoción no acumulable con otras ofertas, convenios o ventas especiales. Promoción válida desde el 1 de Marzo  al 31 Diciembre al de 2024 en tiendas Sunglass Hut</a:t>
            </a:r>
          </a:p>
        </p:txBody>
      </p:sp>
      <p:sp>
        <p:nvSpPr>
          <p:cNvPr id="10" name="CuadroTexto 9">
            <a:extLst>
              <a:ext uri="{FF2B5EF4-FFF2-40B4-BE49-F238E27FC236}">
                <a16:creationId xmlns:a16="http://schemas.microsoft.com/office/drawing/2014/main" id="{279B72D7-6258-F14F-47C2-CC32060BB8C8}"/>
              </a:ext>
            </a:extLst>
          </p:cNvPr>
          <p:cNvSpPr txBox="1"/>
          <p:nvPr/>
        </p:nvSpPr>
        <p:spPr>
          <a:xfrm>
            <a:off x="2891734" y="3631691"/>
            <a:ext cx="4019049" cy="461537"/>
          </a:xfrm>
          <a:prstGeom prst="rect">
            <a:avLst/>
          </a:prstGeom>
          <a:noFill/>
        </p:spPr>
        <p:txBody>
          <a:bodyPr wrap="none" rtlCol="0">
            <a:spAutoFit/>
          </a:bodyPr>
          <a:lstStyle/>
          <a:p>
            <a:r>
              <a:rPr lang="es-ES" sz="2399" b="1" dirty="0">
                <a:solidFill>
                  <a:schemeClr val="accent4">
                    <a:lumMod val="75000"/>
                  </a:schemeClr>
                </a:solidFill>
              </a:rPr>
              <a:t>EXHIBIR DEL 7 AL 16 DE JUNIO</a:t>
            </a:r>
            <a:endParaRPr lang="es-MX" sz="2399" b="1" dirty="0">
              <a:solidFill>
                <a:schemeClr val="accent4">
                  <a:lumMod val="75000"/>
                </a:schemeClr>
              </a:solidFill>
            </a:endParaRPr>
          </a:p>
        </p:txBody>
      </p:sp>
      <p:sp>
        <p:nvSpPr>
          <p:cNvPr id="12" name="CuadroTexto 11">
            <a:extLst>
              <a:ext uri="{FF2B5EF4-FFF2-40B4-BE49-F238E27FC236}">
                <a16:creationId xmlns:a16="http://schemas.microsoft.com/office/drawing/2014/main" id="{0909C4B0-337A-7703-EB1E-E4EEED914DB5}"/>
              </a:ext>
            </a:extLst>
          </p:cNvPr>
          <p:cNvSpPr txBox="1"/>
          <p:nvPr/>
        </p:nvSpPr>
        <p:spPr>
          <a:xfrm>
            <a:off x="2843003" y="1667145"/>
            <a:ext cx="8135560" cy="461537"/>
          </a:xfrm>
          <a:prstGeom prst="rect">
            <a:avLst/>
          </a:prstGeom>
          <a:noFill/>
        </p:spPr>
        <p:txBody>
          <a:bodyPr wrap="none" rtlCol="0">
            <a:spAutoFit/>
          </a:bodyPr>
          <a:lstStyle/>
          <a:p>
            <a:r>
              <a:rPr lang="es-ES" sz="2399" b="1" dirty="0">
                <a:solidFill>
                  <a:schemeClr val="accent4">
                    <a:lumMod val="75000"/>
                  </a:schemeClr>
                </a:solidFill>
              </a:rPr>
              <a:t>EXHIBIR DEL 3 AL 6 DE JUNIO Y DEL 17 DE JUNIO EN ADELANTE</a:t>
            </a:r>
            <a:endParaRPr lang="es-MX" sz="2399" b="1" dirty="0">
              <a:solidFill>
                <a:schemeClr val="accent4">
                  <a:lumMod val="75000"/>
                </a:schemeClr>
              </a:solidFill>
            </a:endParaRPr>
          </a:p>
        </p:txBody>
      </p:sp>
      <p:pic>
        <p:nvPicPr>
          <p:cNvPr id="13" name="Imagen 12">
            <a:extLst>
              <a:ext uri="{FF2B5EF4-FFF2-40B4-BE49-F238E27FC236}">
                <a16:creationId xmlns:a16="http://schemas.microsoft.com/office/drawing/2014/main" id="{A833BAD4-9C5E-53D9-6EBE-DF8AA7A92AB1}"/>
              </a:ext>
            </a:extLst>
          </p:cNvPr>
          <p:cNvPicPr>
            <a:picLocks noChangeAspect="1"/>
          </p:cNvPicPr>
          <p:nvPr/>
        </p:nvPicPr>
        <p:blipFill>
          <a:blip r:embed="rId2"/>
          <a:stretch>
            <a:fillRect/>
          </a:stretch>
        </p:blipFill>
        <p:spPr>
          <a:xfrm>
            <a:off x="109527" y="1647894"/>
            <a:ext cx="2475450" cy="1649640"/>
          </a:xfrm>
          <a:prstGeom prst="rect">
            <a:avLst/>
          </a:prstGeom>
        </p:spPr>
      </p:pic>
      <p:sp>
        <p:nvSpPr>
          <p:cNvPr id="18" name="CuadroTexto 17">
            <a:extLst>
              <a:ext uri="{FF2B5EF4-FFF2-40B4-BE49-F238E27FC236}">
                <a16:creationId xmlns:a16="http://schemas.microsoft.com/office/drawing/2014/main" id="{A87536BE-264E-5293-9CE4-A3EE6F542231}"/>
              </a:ext>
            </a:extLst>
          </p:cNvPr>
          <p:cNvSpPr txBox="1"/>
          <p:nvPr/>
        </p:nvSpPr>
        <p:spPr>
          <a:xfrm>
            <a:off x="3044504" y="4289968"/>
            <a:ext cx="8846819" cy="1754326"/>
          </a:xfrm>
          <a:prstGeom prst="rect">
            <a:avLst/>
          </a:prstGeom>
          <a:noFill/>
        </p:spPr>
        <p:txBody>
          <a:bodyPr wrap="square">
            <a:spAutoFit/>
          </a:bodyPr>
          <a:lstStyle/>
          <a:p>
            <a:r>
              <a:rPr lang="es-ES" dirty="0" err="1"/>
              <a:t>Obténga</a:t>
            </a:r>
            <a:r>
              <a:rPr lang="es-ES" dirty="0"/>
              <a:t> un 40% de descuento sobre precio normal en la compra de la segunda unidad de anteojos de sol . Descuento válido para las combinaciones “anteojo de sol + anteojo de sol”. Descuento válido para el producto de menor valor. Descuento no aplica para lentes de contacto, líquidos y/o accesorios. Promoción no acumulable con otras ofertas, convenios o ventas especiales. Promoción válida desde el 07 Junio al  16 de Junio del 2024 en tiendas Sunglass Hut</a:t>
            </a:r>
          </a:p>
        </p:txBody>
      </p:sp>
      <p:pic>
        <p:nvPicPr>
          <p:cNvPr id="19" name="Imagen 18">
            <a:extLst>
              <a:ext uri="{FF2B5EF4-FFF2-40B4-BE49-F238E27FC236}">
                <a16:creationId xmlns:a16="http://schemas.microsoft.com/office/drawing/2014/main" id="{1708405E-D09D-BE48-8FB5-9B546F566C6C}"/>
              </a:ext>
            </a:extLst>
          </p:cNvPr>
          <p:cNvPicPr>
            <a:picLocks noChangeAspect="1"/>
          </p:cNvPicPr>
          <p:nvPr/>
        </p:nvPicPr>
        <p:blipFill>
          <a:blip r:embed="rId2"/>
          <a:stretch>
            <a:fillRect/>
          </a:stretch>
        </p:blipFill>
        <p:spPr>
          <a:xfrm>
            <a:off x="300677" y="4078509"/>
            <a:ext cx="2475450" cy="1649640"/>
          </a:xfrm>
          <a:prstGeom prst="rect">
            <a:avLst/>
          </a:prstGeom>
        </p:spPr>
      </p:pic>
      <p:sp>
        <p:nvSpPr>
          <p:cNvPr id="20" name="CuadroTexto 19">
            <a:extLst>
              <a:ext uri="{FF2B5EF4-FFF2-40B4-BE49-F238E27FC236}">
                <a16:creationId xmlns:a16="http://schemas.microsoft.com/office/drawing/2014/main" id="{0B24196B-9640-182B-54DA-C1F8C7C19131}"/>
              </a:ext>
            </a:extLst>
          </p:cNvPr>
          <p:cNvSpPr txBox="1"/>
          <p:nvPr/>
        </p:nvSpPr>
        <p:spPr>
          <a:xfrm>
            <a:off x="441599" y="4440665"/>
            <a:ext cx="1395590" cy="769441"/>
          </a:xfrm>
          <a:prstGeom prst="rect">
            <a:avLst/>
          </a:prstGeom>
          <a:solidFill>
            <a:srgbClr val="CC0000"/>
          </a:solidFill>
        </p:spPr>
        <p:txBody>
          <a:bodyPr wrap="square" rtlCol="0">
            <a:spAutoFit/>
          </a:bodyPr>
          <a:lstStyle/>
          <a:p>
            <a:r>
              <a:rPr lang="es-ES" sz="4400" i="1" dirty="0">
                <a:solidFill>
                  <a:srgbClr val="FFC000"/>
                </a:solidFill>
              </a:rPr>
              <a:t>40%</a:t>
            </a:r>
            <a:endParaRPr lang="es-MX" sz="4400" i="1" dirty="0">
              <a:solidFill>
                <a:srgbClr val="FFC000"/>
              </a:solidFill>
            </a:endParaRPr>
          </a:p>
        </p:txBody>
      </p:sp>
    </p:spTree>
    <p:extLst>
      <p:ext uri="{BB962C8B-B14F-4D97-AF65-F5344CB8AC3E}">
        <p14:creationId xmlns:p14="http://schemas.microsoft.com/office/powerpoint/2010/main" val="94916039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C0154B27-A0C1-ADAF-783B-B4BFD179201A}"/>
              </a:ext>
            </a:extLst>
          </p:cNvPr>
          <p:cNvCxnSpPr/>
          <p:nvPr/>
        </p:nvCxnSpPr>
        <p:spPr>
          <a:xfrm>
            <a:off x="337457" y="598714"/>
            <a:ext cx="89154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2326A085-7F66-866C-2D42-F6FA0DB6CA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5385" y="6471996"/>
            <a:ext cx="1121229" cy="283886"/>
          </a:xfrm>
          <a:prstGeom prst="rect">
            <a:avLst/>
          </a:prstGeom>
        </p:spPr>
      </p:pic>
      <p:sp>
        <p:nvSpPr>
          <p:cNvPr id="8" name="CuadroTexto 7">
            <a:extLst>
              <a:ext uri="{FF2B5EF4-FFF2-40B4-BE49-F238E27FC236}">
                <a16:creationId xmlns:a16="http://schemas.microsoft.com/office/drawing/2014/main" id="{C215A3D6-2538-C616-E25B-1B5B08C08CE6}"/>
              </a:ext>
            </a:extLst>
          </p:cNvPr>
          <p:cNvSpPr txBox="1"/>
          <p:nvPr/>
        </p:nvSpPr>
        <p:spPr>
          <a:xfrm>
            <a:off x="243840" y="218380"/>
            <a:ext cx="3073598" cy="369332"/>
          </a:xfrm>
          <a:prstGeom prst="rect">
            <a:avLst/>
          </a:prstGeom>
          <a:noFill/>
        </p:spPr>
        <p:txBody>
          <a:bodyPr wrap="none" rtlCol="0">
            <a:spAutoFit/>
          </a:bodyPr>
          <a:lstStyle/>
          <a:p>
            <a:r>
              <a:rPr lang="es-MX" dirty="0"/>
              <a:t>RESUMEN DEL MES - CAMBIOS</a:t>
            </a:r>
          </a:p>
        </p:txBody>
      </p:sp>
      <p:sp>
        <p:nvSpPr>
          <p:cNvPr id="12" name="CuadroTexto 11">
            <a:extLst>
              <a:ext uri="{FF2B5EF4-FFF2-40B4-BE49-F238E27FC236}">
                <a16:creationId xmlns:a16="http://schemas.microsoft.com/office/drawing/2014/main" id="{45489CE0-AC2C-9A8E-27F4-B6A1E6A3DC8E}"/>
              </a:ext>
            </a:extLst>
          </p:cNvPr>
          <p:cNvSpPr txBox="1"/>
          <p:nvPr/>
        </p:nvSpPr>
        <p:spPr>
          <a:xfrm>
            <a:off x="337457" y="711200"/>
            <a:ext cx="11190633" cy="4524315"/>
          </a:xfrm>
          <a:prstGeom prst="rect">
            <a:avLst/>
          </a:prstGeom>
          <a:noFill/>
        </p:spPr>
        <p:txBody>
          <a:bodyPr wrap="square" rtlCol="0">
            <a:spAutoFit/>
          </a:bodyPr>
          <a:lstStyle/>
          <a:p>
            <a:r>
              <a:rPr lang="es-MX" b="1" u="sng" dirty="0"/>
              <a:t>CAMPAÑA JUNIO  (Junio 03  a Junio 26)</a:t>
            </a:r>
          </a:p>
          <a:p>
            <a:r>
              <a:rPr lang="es-MX" b="1" dirty="0">
                <a:solidFill>
                  <a:srgbClr val="00B050"/>
                </a:solidFill>
              </a:rPr>
              <a:t>HPZ1 entra</a:t>
            </a:r>
          </a:p>
          <a:p>
            <a:pPr marL="285750" indent="-285750">
              <a:buFont typeface="Arial" panose="020B0604020202020204" pitchFamily="34" charset="0"/>
              <a:buChar char="•"/>
            </a:pPr>
            <a:r>
              <a:rPr lang="es-MX" b="1" dirty="0">
                <a:solidFill>
                  <a:srgbClr val="00B050"/>
                </a:solidFill>
              </a:rPr>
              <a:t>PRADA SS 2024 (CHILE, COLOMBIA, PERU, COSTA RICA)</a:t>
            </a:r>
          </a:p>
          <a:p>
            <a:pPr marL="285750" indent="-285750">
              <a:buFont typeface="Arial" panose="020B0604020202020204" pitchFamily="34" charset="0"/>
              <a:buChar char="•"/>
            </a:pPr>
            <a:r>
              <a:rPr lang="es-MX" b="1" dirty="0">
                <a:solidFill>
                  <a:srgbClr val="00B050"/>
                </a:solidFill>
              </a:rPr>
              <a:t>MICHAEL KORS 2024 (CHILE, COLOMBIA Y PERU)</a:t>
            </a:r>
          </a:p>
          <a:p>
            <a:pPr marL="285750" indent="-285750">
              <a:buFont typeface="Arial" panose="020B0604020202020204" pitchFamily="34" charset="0"/>
              <a:buChar char="•"/>
            </a:pPr>
            <a:r>
              <a:rPr lang="es-MX" b="1" dirty="0">
                <a:solidFill>
                  <a:srgbClr val="00B050"/>
                </a:solidFill>
              </a:rPr>
              <a:t>SUMMER 2024 (COLOMBIA Y COSTA RICA)</a:t>
            </a:r>
          </a:p>
          <a:p>
            <a:pPr marL="285750" indent="-285750">
              <a:buFont typeface="Arial" panose="020B0604020202020204" pitchFamily="34" charset="0"/>
              <a:buChar char="•"/>
            </a:pPr>
            <a:r>
              <a:rPr lang="es-MX" b="1" dirty="0">
                <a:solidFill>
                  <a:srgbClr val="FF0000"/>
                </a:solidFill>
              </a:rPr>
              <a:t>Eliminar</a:t>
            </a:r>
            <a:r>
              <a:rPr lang="es-MX" b="1" dirty="0">
                <a:solidFill>
                  <a:srgbClr val="00B050"/>
                </a:solidFill>
              </a:rPr>
              <a:t> </a:t>
            </a:r>
            <a:r>
              <a:rPr lang="es-MX" dirty="0">
                <a:solidFill>
                  <a:srgbClr val="FF0000"/>
                </a:solidFill>
              </a:rPr>
              <a:t>Versace SS 2024 </a:t>
            </a:r>
            <a:r>
              <a:rPr lang="es-MX" dirty="0" err="1">
                <a:solidFill>
                  <a:srgbClr val="FF0000"/>
                </a:solidFill>
              </a:rPr>
              <a:t>Woman</a:t>
            </a:r>
            <a:endParaRPr lang="es-MX" dirty="0">
              <a:solidFill>
                <a:srgbClr val="FF0000"/>
              </a:solidFill>
            </a:endParaRPr>
          </a:p>
          <a:p>
            <a:pPr marL="285750" indent="-285750">
              <a:buFont typeface="Arial" panose="020B0604020202020204" pitchFamily="34" charset="0"/>
              <a:buChar char="•"/>
            </a:pPr>
            <a:endParaRPr lang="es-MX" dirty="0"/>
          </a:p>
          <a:p>
            <a:pPr lvl="1"/>
            <a:endParaRPr lang="es-MX" b="1" dirty="0"/>
          </a:p>
          <a:p>
            <a:r>
              <a:rPr lang="es-MX" b="1" u="sng" dirty="0"/>
              <a:t>PROMOCIONES </a:t>
            </a:r>
          </a:p>
          <a:p>
            <a:r>
              <a:rPr lang="es-ES_tradnl" sz="1800" b="1" dirty="0">
                <a:effectLst/>
                <a:latin typeface="Calibri" panose="020F0502020204030204" pitchFamily="34" charset="0"/>
                <a:ea typeface="Calibri" panose="020F0502020204030204" pitchFamily="34" charset="0"/>
              </a:rPr>
              <a:t>Promoción Día del Padre</a:t>
            </a:r>
          </a:p>
          <a:p>
            <a:r>
              <a:rPr lang="es-ES_tradnl" sz="1800" b="1" dirty="0">
                <a:effectLst/>
                <a:latin typeface="Calibri" panose="020F0502020204030204" pitchFamily="34" charset="0"/>
                <a:ea typeface="Calibri" panose="020F0502020204030204" pitchFamily="34" charset="0"/>
              </a:rPr>
              <a:t>Periodo: </a:t>
            </a:r>
            <a:r>
              <a:rPr lang="es-ES_tradnl" sz="1800" dirty="0">
                <a:effectLst/>
                <a:latin typeface="Calibri" panose="020F0502020204030204" pitchFamily="34" charset="0"/>
                <a:ea typeface="Calibri" panose="020F0502020204030204" pitchFamily="34" charset="0"/>
              </a:rPr>
              <a:t> del 07 al 16 de junio de 2024</a:t>
            </a:r>
            <a:endParaRPr lang="es-MX" sz="1800" dirty="0">
              <a:effectLst/>
              <a:latin typeface="Calibri" panose="020F0502020204030204" pitchFamily="34" charset="0"/>
              <a:ea typeface="Calibri" panose="020F0502020204030204" pitchFamily="34" charset="0"/>
            </a:endParaRPr>
          </a:p>
          <a:p>
            <a:r>
              <a:rPr lang="es-ES_tradnl" sz="1800" b="1" dirty="0" err="1">
                <a:latin typeface="Calibri" panose="020F0502020204030204" pitchFamily="34" charset="0"/>
                <a:ea typeface="Calibri" panose="020F0502020204030204" pitchFamily="34" charset="0"/>
              </a:rPr>
              <a:t>Promo</a:t>
            </a:r>
            <a:r>
              <a:rPr lang="es-ES_tradnl" sz="1800" b="1" dirty="0">
                <a:latin typeface="Calibri" panose="020F0502020204030204" pitchFamily="34" charset="0"/>
                <a:ea typeface="Calibri" panose="020F0502020204030204" pitchFamily="34" charset="0"/>
              </a:rPr>
              <a:t>:</a:t>
            </a:r>
            <a:r>
              <a:rPr lang="es-MX" sz="1800" b="1" dirty="0">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Times New Roman" panose="02020603050405020304" pitchFamily="18" charset="0"/>
              </a:rPr>
              <a:t>40% de descuento en segundo par</a:t>
            </a:r>
          </a:p>
          <a:p>
            <a:endParaRPr lang="es-ES" b="1" dirty="0">
              <a:latin typeface="Calibri" panose="020F0502020204030204" pitchFamily="34" charset="0"/>
            </a:endParaRPr>
          </a:p>
          <a:p>
            <a:r>
              <a:rPr lang="es-ES" b="1" dirty="0">
                <a:latin typeface="Calibri" panose="020F0502020204030204" pitchFamily="34" charset="0"/>
              </a:rPr>
              <a:t>*IMPORTANTE:</a:t>
            </a:r>
          </a:p>
          <a:p>
            <a:r>
              <a:rPr lang="es-ES" dirty="0">
                <a:latin typeface="Calibri" panose="020F0502020204030204" pitchFamily="34" charset="0"/>
              </a:rPr>
              <a:t>Colombia tendrá </a:t>
            </a:r>
            <a:r>
              <a:rPr lang="es-ES" dirty="0" err="1">
                <a:latin typeface="Calibri" panose="020F0502020204030204" pitchFamily="34" charset="0"/>
              </a:rPr>
              <a:t>promos</a:t>
            </a:r>
            <a:r>
              <a:rPr lang="es-ES" dirty="0">
                <a:latin typeface="Calibri" panose="020F0502020204030204" pitchFamily="34" charset="0"/>
              </a:rPr>
              <a:t> diferenciadas entre tienda regular y aeropuerto por tanto ahora se deben exhibir ambas.</a:t>
            </a:r>
            <a:endParaRPr lang="es-MX" dirty="0"/>
          </a:p>
          <a:p>
            <a:endParaRPr lang="es-MX" b="1" dirty="0"/>
          </a:p>
        </p:txBody>
      </p:sp>
    </p:spTree>
    <p:extLst>
      <p:ext uri="{BB962C8B-B14F-4D97-AF65-F5344CB8AC3E}">
        <p14:creationId xmlns:p14="http://schemas.microsoft.com/office/powerpoint/2010/main" val="2400390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C0154B27-A0C1-ADAF-783B-B4BFD179201A}"/>
              </a:ext>
            </a:extLst>
          </p:cNvPr>
          <p:cNvCxnSpPr>
            <a:cxnSpLocks/>
          </p:cNvCxnSpPr>
          <p:nvPr/>
        </p:nvCxnSpPr>
        <p:spPr>
          <a:xfrm>
            <a:off x="337457" y="598714"/>
            <a:ext cx="11663326" cy="13648"/>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2326A085-7F66-866C-2D42-F6FA0DB6CA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5385" y="6471996"/>
            <a:ext cx="1121229" cy="283886"/>
          </a:xfrm>
          <a:prstGeom prst="rect">
            <a:avLst/>
          </a:prstGeom>
        </p:spPr>
      </p:pic>
      <p:sp>
        <p:nvSpPr>
          <p:cNvPr id="8" name="CuadroTexto 7">
            <a:extLst>
              <a:ext uri="{FF2B5EF4-FFF2-40B4-BE49-F238E27FC236}">
                <a16:creationId xmlns:a16="http://schemas.microsoft.com/office/drawing/2014/main" id="{38F2814C-FB8F-C291-6434-7691CCA6B3AC}"/>
              </a:ext>
            </a:extLst>
          </p:cNvPr>
          <p:cNvSpPr txBox="1"/>
          <p:nvPr/>
        </p:nvSpPr>
        <p:spPr>
          <a:xfrm>
            <a:off x="7456712" y="-33969"/>
            <a:ext cx="4544071" cy="584775"/>
          </a:xfrm>
          <a:prstGeom prst="rect">
            <a:avLst/>
          </a:prstGeom>
          <a:noFill/>
        </p:spPr>
        <p:txBody>
          <a:bodyPr wrap="square" rtlCol="0">
            <a:spAutoFit/>
          </a:bodyPr>
          <a:lstStyle/>
          <a:p>
            <a:pPr algn="r"/>
            <a:r>
              <a:rPr lang="es-ES" sz="3200" b="1" dirty="0">
                <a:solidFill>
                  <a:schemeClr val="accent2">
                    <a:lumMod val="75000"/>
                  </a:schemeClr>
                </a:solidFill>
                <a:latin typeface="Helvetica Neue" panose="02000503000000020004" pitchFamily="2"/>
                <a:ea typeface="Helvetica Neue" panose="02000503000000020004" pitchFamily="2"/>
                <a:cs typeface="Helvetica Neue" panose="02000503000000020004" pitchFamily="2"/>
              </a:rPr>
              <a:t>CL, CO, PE &amp; CR</a:t>
            </a:r>
            <a:endParaRPr lang="es-MX" sz="3200" b="1" dirty="0">
              <a:solidFill>
                <a:schemeClr val="accent2">
                  <a:lumMod val="75000"/>
                </a:schemeClr>
              </a:solidFill>
              <a:latin typeface="Helvetica Neue" panose="02000503000000020004" pitchFamily="2"/>
              <a:ea typeface="Helvetica Neue" panose="02000503000000020004" pitchFamily="2"/>
              <a:cs typeface="Helvetica Neue" panose="02000503000000020004" pitchFamily="2"/>
            </a:endParaRPr>
          </a:p>
        </p:txBody>
      </p:sp>
      <p:sp>
        <p:nvSpPr>
          <p:cNvPr id="9" name="CuadroTexto 8">
            <a:extLst>
              <a:ext uri="{FF2B5EF4-FFF2-40B4-BE49-F238E27FC236}">
                <a16:creationId xmlns:a16="http://schemas.microsoft.com/office/drawing/2014/main" id="{D4D39D43-853A-EAE3-428C-0A35F186048F}"/>
              </a:ext>
            </a:extLst>
          </p:cNvPr>
          <p:cNvSpPr txBox="1"/>
          <p:nvPr/>
        </p:nvSpPr>
        <p:spPr>
          <a:xfrm flipH="1">
            <a:off x="337456" y="761376"/>
            <a:ext cx="7119257" cy="369332"/>
          </a:xfrm>
          <a:prstGeom prst="rect">
            <a:avLst/>
          </a:prstGeom>
          <a:noFill/>
        </p:spPr>
        <p:txBody>
          <a:bodyPr wrap="square" rtlCol="0">
            <a:spAutoFit/>
          </a:bodyPr>
          <a:lstStyle/>
          <a:p>
            <a:r>
              <a:rPr lang="es-ES" dirty="0">
                <a:latin typeface="Helvetica Neue" panose="02000503000000020004" pitchFamily="2"/>
                <a:ea typeface="Helvetica Neue" panose="02000503000000020004" pitchFamily="2"/>
                <a:cs typeface="Helvetica Neue" panose="02000503000000020004" pitchFamily="2"/>
              </a:rPr>
              <a:t>Vigencia </a:t>
            </a:r>
            <a:r>
              <a:rPr lang="es-MX" dirty="0">
                <a:latin typeface="Helvetica Neue" panose="02000503000000020004" pitchFamily="2"/>
                <a:ea typeface="Helvetica Neue" panose="02000503000000020004" pitchFamily="2"/>
                <a:cs typeface="Helvetica Neue" panose="02000503000000020004" pitchFamily="2"/>
              </a:rPr>
              <a:t>del 03 al 26 de Junio de 2024</a:t>
            </a:r>
          </a:p>
        </p:txBody>
      </p:sp>
      <p:sp>
        <p:nvSpPr>
          <p:cNvPr id="5" name="CuadroTexto 4">
            <a:extLst>
              <a:ext uri="{FF2B5EF4-FFF2-40B4-BE49-F238E27FC236}">
                <a16:creationId xmlns:a16="http://schemas.microsoft.com/office/drawing/2014/main" id="{C43893EC-35C8-9225-7118-CF0A5C357E9E}"/>
              </a:ext>
            </a:extLst>
          </p:cNvPr>
          <p:cNvSpPr txBox="1"/>
          <p:nvPr/>
        </p:nvSpPr>
        <p:spPr>
          <a:xfrm flipH="1">
            <a:off x="337456" y="4811158"/>
            <a:ext cx="2644973" cy="369332"/>
          </a:xfrm>
          <a:prstGeom prst="rect">
            <a:avLst/>
          </a:prstGeom>
          <a:noFill/>
        </p:spPr>
        <p:txBody>
          <a:bodyPr wrap="square" rtlCol="0">
            <a:spAutoFit/>
          </a:bodyPr>
          <a:lstStyle/>
          <a:p>
            <a:r>
              <a:rPr lang="es-ES" dirty="0">
                <a:latin typeface="Helvetica Neue" panose="02000503000000020004" pitchFamily="2"/>
                <a:ea typeface="Helvetica Neue" panose="02000503000000020004" pitchFamily="2"/>
                <a:cs typeface="Helvetica Neue" panose="02000503000000020004" pitchFamily="2"/>
              </a:rPr>
              <a:t>Tamaño 2880 x 1460 </a:t>
            </a:r>
            <a:endParaRPr lang="es-MX" dirty="0">
              <a:latin typeface="Helvetica Neue" panose="02000503000000020004" pitchFamily="2"/>
              <a:ea typeface="Helvetica Neue" panose="02000503000000020004" pitchFamily="2"/>
              <a:cs typeface="Helvetica Neue" panose="02000503000000020004" pitchFamily="2"/>
            </a:endParaRPr>
          </a:p>
        </p:txBody>
      </p:sp>
      <p:sp>
        <p:nvSpPr>
          <p:cNvPr id="6" name="CuadroTexto 5">
            <a:extLst>
              <a:ext uri="{FF2B5EF4-FFF2-40B4-BE49-F238E27FC236}">
                <a16:creationId xmlns:a16="http://schemas.microsoft.com/office/drawing/2014/main" id="{31546413-D6EF-5FE2-2FA2-FB7E4D7519D7}"/>
              </a:ext>
            </a:extLst>
          </p:cNvPr>
          <p:cNvSpPr txBox="1"/>
          <p:nvPr/>
        </p:nvSpPr>
        <p:spPr>
          <a:xfrm flipH="1">
            <a:off x="8594271" y="5658823"/>
            <a:ext cx="3597729" cy="369332"/>
          </a:xfrm>
          <a:prstGeom prst="rect">
            <a:avLst/>
          </a:prstGeom>
          <a:noFill/>
        </p:spPr>
        <p:txBody>
          <a:bodyPr wrap="square" rtlCol="0">
            <a:spAutoFit/>
          </a:bodyPr>
          <a:lstStyle/>
          <a:p>
            <a:r>
              <a:rPr lang="es-ES" dirty="0">
                <a:latin typeface="Helvetica Neue" panose="02000503000000020004" pitchFamily="2"/>
                <a:ea typeface="Helvetica Neue" panose="02000503000000020004" pitchFamily="2"/>
                <a:cs typeface="Helvetica Neue" panose="02000503000000020004" pitchFamily="2"/>
              </a:rPr>
              <a:t>**Versión MOBILE 750 X 1000</a:t>
            </a:r>
            <a:endParaRPr lang="es-MX" dirty="0">
              <a:latin typeface="Helvetica Neue" panose="02000503000000020004" pitchFamily="2"/>
              <a:ea typeface="Helvetica Neue" panose="02000503000000020004" pitchFamily="2"/>
              <a:cs typeface="Helvetica Neue" panose="02000503000000020004" pitchFamily="2"/>
            </a:endParaRPr>
          </a:p>
        </p:txBody>
      </p:sp>
      <p:sp>
        <p:nvSpPr>
          <p:cNvPr id="15" name="CuadroTexto 14">
            <a:extLst>
              <a:ext uri="{FF2B5EF4-FFF2-40B4-BE49-F238E27FC236}">
                <a16:creationId xmlns:a16="http://schemas.microsoft.com/office/drawing/2014/main" id="{BD7349D7-88CB-2366-B471-BCE488494615}"/>
              </a:ext>
            </a:extLst>
          </p:cNvPr>
          <p:cNvSpPr txBox="1"/>
          <p:nvPr/>
        </p:nvSpPr>
        <p:spPr>
          <a:xfrm>
            <a:off x="337456" y="158338"/>
            <a:ext cx="5952270" cy="461665"/>
          </a:xfrm>
          <a:prstGeom prst="rect">
            <a:avLst/>
          </a:prstGeom>
          <a:noFill/>
        </p:spPr>
        <p:txBody>
          <a:bodyPr wrap="none" rtlCol="0">
            <a:spAutoFit/>
          </a:bodyPr>
          <a:lstStyle/>
          <a:p>
            <a:r>
              <a:rPr lang="es-ES" sz="2400" b="1" dirty="0">
                <a:latin typeface="Helvetica Neue" panose="02000503000000020004" pitchFamily="2"/>
                <a:ea typeface="Helvetica Neue" panose="02000503000000020004" pitchFamily="2"/>
                <a:cs typeface="Helvetica Neue" panose="02000503000000020004" pitchFamily="2"/>
              </a:rPr>
              <a:t>Carrusel Home Page (HPZ1) PRIORIDAD 1</a:t>
            </a:r>
            <a:endParaRPr lang="es-MX" sz="2400" b="1" dirty="0">
              <a:latin typeface="Helvetica Neue" panose="02000503000000020004" pitchFamily="2"/>
              <a:ea typeface="Helvetica Neue" panose="02000503000000020004" pitchFamily="2"/>
              <a:cs typeface="Helvetica Neue" panose="02000503000000020004" pitchFamily="2"/>
            </a:endParaRPr>
          </a:p>
        </p:txBody>
      </p:sp>
      <p:sp>
        <p:nvSpPr>
          <p:cNvPr id="16" name="CuadroTexto 15">
            <a:extLst>
              <a:ext uri="{FF2B5EF4-FFF2-40B4-BE49-F238E27FC236}">
                <a16:creationId xmlns:a16="http://schemas.microsoft.com/office/drawing/2014/main" id="{6100E9E3-72E9-DF50-6BD0-25B41BD6570C}"/>
              </a:ext>
            </a:extLst>
          </p:cNvPr>
          <p:cNvSpPr txBox="1"/>
          <p:nvPr/>
        </p:nvSpPr>
        <p:spPr>
          <a:xfrm>
            <a:off x="337456" y="5381358"/>
            <a:ext cx="6724918" cy="923330"/>
          </a:xfrm>
          <a:prstGeom prst="rect">
            <a:avLst/>
          </a:prstGeom>
          <a:noFill/>
        </p:spPr>
        <p:txBody>
          <a:bodyPr wrap="none" rtlCol="0">
            <a:spAutoFit/>
          </a:bodyPr>
          <a:lstStyle/>
          <a:p>
            <a:r>
              <a:rPr lang="es-ES" b="1" dirty="0">
                <a:solidFill>
                  <a:srgbClr val="FF0000"/>
                </a:solidFill>
                <a:latin typeface="Helvetica Neue" panose="02000503000000020004" pitchFamily="2"/>
                <a:ea typeface="Helvetica Neue" panose="02000503000000020004" pitchFamily="2"/>
                <a:cs typeface="Helvetica Neue" panose="02000503000000020004" pitchFamily="2"/>
              </a:rPr>
              <a:t>Para PERU incluir en la parte inferior de los banners lo siguiente:</a:t>
            </a:r>
          </a:p>
          <a:p>
            <a:r>
              <a:rPr lang="es-ES" b="1" dirty="0">
                <a:solidFill>
                  <a:srgbClr val="FF0000"/>
                </a:solidFill>
                <a:latin typeface="Helvetica Neue" panose="02000503000000020004" pitchFamily="2"/>
                <a:ea typeface="Helvetica Neue" panose="02000503000000020004" pitchFamily="2"/>
                <a:cs typeface="Helvetica Neue" panose="02000503000000020004" pitchFamily="2"/>
              </a:rPr>
              <a:t>Ópticas GMO Perú S.A.C.</a:t>
            </a:r>
          </a:p>
          <a:p>
            <a:r>
              <a:rPr lang="es-ES" b="1" dirty="0">
                <a:solidFill>
                  <a:srgbClr val="FF0000"/>
                </a:solidFill>
                <a:latin typeface="Helvetica Neue" panose="02000503000000020004" pitchFamily="2"/>
                <a:ea typeface="Helvetica Neue" panose="02000503000000020004" pitchFamily="2"/>
                <a:cs typeface="Helvetica Neue" panose="02000503000000020004" pitchFamily="2"/>
              </a:rPr>
              <a:t>RUC 20467675436</a:t>
            </a:r>
            <a:endParaRPr lang="es-MX" b="1" dirty="0">
              <a:solidFill>
                <a:srgbClr val="FF0000"/>
              </a:solidFill>
              <a:latin typeface="Helvetica Neue" panose="02000503000000020004" pitchFamily="2"/>
              <a:ea typeface="Helvetica Neue" panose="02000503000000020004" pitchFamily="2"/>
              <a:cs typeface="Helvetica Neue" panose="02000503000000020004" pitchFamily="2"/>
            </a:endParaRPr>
          </a:p>
        </p:txBody>
      </p:sp>
      <p:sp>
        <p:nvSpPr>
          <p:cNvPr id="7" name="CuadroTexto 6">
            <a:extLst>
              <a:ext uri="{FF2B5EF4-FFF2-40B4-BE49-F238E27FC236}">
                <a16:creationId xmlns:a16="http://schemas.microsoft.com/office/drawing/2014/main" id="{6793E6C3-9A80-CB99-710E-6E01AF63B8EF}"/>
              </a:ext>
            </a:extLst>
          </p:cNvPr>
          <p:cNvSpPr txBox="1"/>
          <p:nvPr/>
        </p:nvSpPr>
        <p:spPr>
          <a:xfrm flipH="1">
            <a:off x="8666483" y="776174"/>
            <a:ext cx="3336070" cy="369332"/>
          </a:xfrm>
          <a:prstGeom prst="rect">
            <a:avLst/>
          </a:prstGeom>
          <a:noFill/>
        </p:spPr>
        <p:txBody>
          <a:bodyPr wrap="square" rtlCol="0">
            <a:spAutoFit/>
          </a:bodyPr>
          <a:lstStyle/>
          <a:p>
            <a:r>
              <a:rPr lang="es-ES" dirty="0">
                <a:latin typeface="Helvetica Neue" panose="02000503000000020004" pitchFamily="2"/>
                <a:ea typeface="Helvetica Neue" panose="02000503000000020004" pitchFamily="2"/>
                <a:cs typeface="Helvetica Neue" panose="02000503000000020004" pitchFamily="2"/>
              </a:rPr>
              <a:t>Carrusel Home Page HPZ1</a:t>
            </a:r>
            <a:endParaRPr lang="es-MX" dirty="0">
              <a:latin typeface="Helvetica Neue" panose="02000503000000020004" pitchFamily="2"/>
              <a:ea typeface="Helvetica Neue" panose="02000503000000020004" pitchFamily="2"/>
              <a:cs typeface="Helvetica Neue" panose="02000503000000020004" pitchFamily="2"/>
            </a:endParaRPr>
          </a:p>
        </p:txBody>
      </p:sp>
      <p:sp>
        <p:nvSpPr>
          <p:cNvPr id="10" name="CuadroTexto 9">
            <a:extLst>
              <a:ext uri="{FF2B5EF4-FFF2-40B4-BE49-F238E27FC236}">
                <a16:creationId xmlns:a16="http://schemas.microsoft.com/office/drawing/2014/main" id="{70339C3E-DAA5-431C-CE21-92DF3324CCB7}"/>
              </a:ext>
            </a:extLst>
          </p:cNvPr>
          <p:cNvSpPr txBox="1"/>
          <p:nvPr/>
        </p:nvSpPr>
        <p:spPr>
          <a:xfrm flipH="1">
            <a:off x="347615" y="1372067"/>
            <a:ext cx="3099346" cy="369332"/>
          </a:xfrm>
          <a:prstGeom prst="rect">
            <a:avLst/>
          </a:prstGeom>
          <a:noFill/>
        </p:spPr>
        <p:txBody>
          <a:bodyPr wrap="square" rtlCol="0">
            <a:spAutoFit/>
          </a:bodyPr>
          <a:lstStyle/>
          <a:p>
            <a:r>
              <a:rPr lang="es-ES" b="1" dirty="0">
                <a:latin typeface="Helvetica Neue" panose="02000503000000020004" pitchFamily="2"/>
                <a:ea typeface="Helvetica Neue" panose="02000503000000020004" pitchFamily="2"/>
                <a:cs typeface="Helvetica Neue" panose="02000503000000020004" pitchFamily="2"/>
              </a:rPr>
              <a:t>PRADA SS 2024</a:t>
            </a:r>
            <a:endParaRPr lang="es-MX" b="1" dirty="0">
              <a:latin typeface="Helvetica Neue" panose="02000503000000020004" pitchFamily="2"/>
              <a:ea typeface="Helvetica Neue" panose="02000503000000020004" pitchFamily="2"/>
              <a:cs typeface="Helvetica Neue" panose="02000503000000020004" pitchFamily="2"/>
            </a:endParaRPr>
          </a:p>
        </p:txBody>
      </p:sp>
      <p:pic>
        <p:nvPicPr>
          <p:cNvPr id="11" name="Imagen 10">
            <a:extLst>
              <a:ext uri="{FF2B5EF4-FFF2-40B4-BE49-F238E27FC236}">
                <a16:creationId xmlns:a16="http://schemas.microsoft.com/office/drawing/2014/main" id="{9C4A22DF-C5B1-75E2-635A-111470C56168}"/>
              </a:ext>
            </a:extLst>
          </p:cNvPr>
          <p:cNvPicPr>
            <a:picLocks noChangeAspect="1"/>
          </p:cNvPicPr>
          <p:nvPr/>
        </p:nvPicPr>
        <p:blipFill rotWithShape="1">
          <a:blip r:embed="rId3"/>
          <a:srcRect l="21674" t="33533" r="7179" b="17920"/>
          <a:stretch/>
        </p:blipFill>
        <p:spPr>
          <a:xfrm>
            <a:off x="347615" y="2011594"/>
            <a:ext cx="5752947" cy="2208069"/>
          </a:xfrm>
          <a:prstGeom prst="rect">
            <a:avLst/>
          </a:prstGeom>
          <a:ln>
            <a:noFill/>
          </a:ln>
          <a:effectLst>
            <a:outerShdw blurRad="292100" dist="139700" dir="2700000" algn="tl" rotWithShape="0">
              <a:srgbClr val="333333">
                <a:alpha val="65000"/>
              </a:srgbClr>
            </a:outerShdw>
          </a:effectLst>
        </p:spPr>
      </p:pic>
      <p:sp>
        <p:nvSpPr>
          <p:cNvPr id="12" name="CuadroTexto 11">
            <a:extLst>
              <a:ext uri="{FF2B5EF4-FFF2-40B4-BE49-F238E27FC236}">
                <a16:creationId xmlns:a16="http://schemas.microsoft.com/office/drawing/2014/main" id="{26C612FB-0F9A-4C4F-0EF9-BAB8A0C32EE1}"/>
              </a:ext>
            </a:extLst>
          </p:cNvPr>
          <p:cNvSpPr txBox="1"/>
          <p:nvPr/>
        </p:nvSpPr>
        <p:spPr>
          <a:xfrm>
            <a:off x="337456" y="4378490"/>
            <a:ext cx="4150495" cy="261610"/>
          </a:xfrm>
          <a:prstGeom prst="rect">
            <a:avLst/>
          </a:prstGeom>
          <a:noFill/>
        </p:spPr>
        <p:txBody>
          <a:bodyPr wrap="none" rtlCol="0">
            <a:spAutoFit/>
          </a:bodyPr>
          <a:lstStyle/>
          <a:p>
            <a:r>
              <a:rPr lang="es-ES" sz="1100" dirty="0">
                <a:latin typeface="Helvetica Neue" panose="02000503000000020004" pitchFamily="2"/>
                <a:ea typeface="Helvetica Neue" panose="02000503000000020004" pitchFamily="2"/>
                <a:cs typeface="Helvetica Neue" panose="02000503000000020004" pitchFamily="2"/>
              </a:rPr>
              <a:t>Master </a:t>
            </a:r>
            <a:r>
              <a:rPr lang="es-ES" sz="1100" dirty="0" err="1">
                <a:latin typeface="Helvetica Neue" panose="02000503000000020004" pitchFamily="2"/>
                <a:ea typeface="Helvetica Neue" panose="02000503000000020004" pitchFamily="2"/>
                <a:cs typeface="Helvetica Neue" panose="02000503000000020004" pitchFamily="2"/>
              </a:rPr>
              <a:t>Creativity</a:t>
            </a:r>
            <a:r>
              <a:rPr lang="es-ES" sz="1100" dirty="0">
                <a:latin typeface="Helvetica Neue" panose="02000503000000020004" pitchFamily="2"/>
                <a:ea typeface="Helvetica Neue" panose="02000503000000020004" pitchFamily="2"/>
                <a:cs typeface="Helvetica Neue" panose="02000503000000020004" pitchFamily="2"/>
              </a:rPr>
              <a:t> / ROW </a:t>
            </a:r>
            <a:r>
              <a:rPr lang="es-ES" sz="1100" dirty="0" err="1">
                <a:latin typeface="Helvetica Neue" panose="02000503000000020004" pitchFamily="2"/>
                <a:ea typeface="Helvetica Neue" panose="02000503000000020004" pitchFamily="2"/>
                <a:cs typeface="Helvetica Neue" panose="02000503000000020004" pitchFamily="2"/>
              </a:rPr>
              <a:t>Additional</a:t>
            </a:r>
            <a:r>
              <a:rPr lang="es-ES" sz="1100" dirty="0">
                <a:latin typeface="Helvetica Neue" panose="02000503000000020004" pitchFamily="2"/>
                <a:ea typeface="Helvetica Neue" panose="02000503000000020004" pitchFamily="2"/>
                <a:cs typeface="Helvetica Neue" panose="02000503000000020004" pitchFamily="2"/>
              </a:rPr>
              <a:t> / </a:t>
            </a:r>
            <a:r>
              <a:rPr lang="es-ES" sz="1100" dirty="0" err="1">
                <a:latin typeface="Helvetica Neue" panose="02000503000000020004" pitchFamily="2"/>
                <a:ea typeface="Helvetica Neue" panose="02000503000000020004" pitchFamily="2"/>
                <a:cs typeface="Helvetica Neue" panose="02000503000000020004" pitchFamily="2"/>
              </a:rPr>
              <a:t>Highlighter</a:t>
            </a:r>
            <a:r>
              <a:rPr lang="es-ES" sz="1100" dirty="0">
                <a:latin typeface="Helvetica Neue" panose="02000503000000020004" pitchFamily="2"/>
                <a:ea typeface="Helvetica Neue" panose="02000503000000020004" pitchFamily="2"/>
                <a:cs typeface="Helvetica Neue" panose="02000503000000020004" pitchFamily="2"/>
              </a:rPr>
              <a:t> Single </a:t>
            </a:r>
            <a:r>
              <a:rPr lang="es-ES" sz="1100" dirty="0" err="1">
                <a:latin typeface="Helvetica Neue" panose="02000503000000020004" pitchFamily="2"/>
                <a:ea typeface="Helvetica Neue" panose="02000503000000020004" pitchFamily="2"/>
                <a:cs typeface="Helvetica Neue" panose="02000503000000020004" pitchFamily="2"/>
              </a:rPr>
              <a:t>Double</a:t>
            </a:r>
            <a:r>
              <a:rPr lang="es-ES" sz="1100" dirty="0">
                <a:latin typeface="Helvetica Neue" panose="02000503000000020004" pitchFamily="2"/>
                <a:ea typeface="Helvetica Neue" panose="02000503000000020004" pitchFamily="2"/>
                <a:cs typeface="Helvetica Neue" panose="02000503000000020004" pitchFamily="2"/>
              </a:rPr>
              <a:t> </a:t>
            </a:r>
            <a:endParaRPr lang="es-MX" sz="1100" dirty="0">
              <a:latin typeface="Helvetica Neue" panose="02000503000000020004" pitchFamily="2"/>
              <a:ea typeface="Helvetica Neue" panose="02000503000000020004" pitchFamily="2"/>
              <a:cs typeface="Helvetica Neue" panose="02000503000000020004" pitchFamily="2"/>
            </a:endParaRPr>
          </a:p>
        </p:txBody>
      </p:sp>
      <p:pic>
        <p:nvPicPr>
          <p:cNvPr id="14" name="Imagen 13">
            <a:extLst>
              <a:ext uri="{FF2B5EF4-FFF2-40B4-BE49-F238E27FC236}">
                <a16:creationId xmlns:a16="http://schemas.microsoft.com/office/drawing/2014/main" id="{DFA4E3A5-D588-130D-BFE3-DA228E99186E}"/>
              </a:ext>
            </a:extLst>
          </p:cNvPr>
          <p:cNvPicPr>
            <a:picLocks noChangeAspect="1"/>
          </p:cNvPicPr>
          <p:nvPr/>
        </p:nvPicPr>
        <p:blipFill rotWithShape="1">
          <a:blip r:embed="rId4"/>
          <a:srcRect l="29508" t="21162" r="28917" b="8068"/>
          <a:stretch/>
        </p:blipFill>
        <p:spPr>
          <a:xfrm>
            <a:off x="8258738" y="1936093"/>
            <a:ext cx="3742045" cy="35830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401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64C3D-AF9E-5E14-9D34-D4CEB3CC60D6}"/>
            </a:ext>
          </a:extLst>
        </p:cNvPr>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4E42B732-C710-EE3D-F657-9A8F6EF8016B}"/>
              </a:ext>
            </a:extLst>
          </p:cNvPr>
          <p:cNvCxnSpPr>
            <a:cxnSpLocks/>
          </p:cNvCxnSpPr>
          <p:nvPr/>
        </p:nvCxnSpPr>
        <p:spPr>
          <a:xfrm>
            <a:off x="337457" y="598714"/>
            <a:ext cx="11663326" cy="13648"/>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E0970DA3-A4A3-1EB1-0890-F71CDCB8BB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5385" y="6471996"/>
            <a:ext cx="1121229" cy="283886"/>
          </a:xfrm>
          <a:prstGeom prst="rect">
            <a:avLst/>
          </a:prstGeom>
        </p:spPr>
      </p:pic>
      <p:cxnSp>
        <p:nvCxnSpPr>
          <p:cNvPr id="7" name="Conector recto 6">
            <a:extLst>
              <a:ext uri="{FF2B5EF4-FFF2-40B4-BE49-F238E27FC236}">
                <a16:creationId xmlns:a16="http://schemas.microsoft.com/office/drawing/2014/main" id="{F4DF4C4D-9327-7985-CDEE-F0CEC18E6108}"/>
              </a:ext>
            </a:extLst>
          </p:cNvPr>
          <p:cNvCxnSpPr/>
          <p:nvPr/>
        </p:nvCxnSpPr>
        <p:spPr>
          <a:xfrm>
            <a:off x="337457" y="598714"/>
            <a:ext cx="89154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67557DE6-FBF5-0FF0-2FD2-80A57CD6808D}"/>
              </a:ext>
            </a:extLst>
          </p:cNvPr>
          <p:cNvSpPr txBox="1"/>
          <p:nvPr/>
        </p:nvSpPr>
        <p:spPr>
          <a:xfrm flipH="1">
            <a:off x="620052" y="5357960"/>
            <a:ext cx="2644973" cy="369332"/>
          </a:xfrm>
          <a:prstGeom prst="rect">
            <a:avLst/>
          </a:prstGeom>
          <a:noFill/>
        </p:spPr>
        <p:txBody>
          <a:bodyPr wrap="square" rtlCol="0">
            <a:spAutoFit/>
          </a:bodyPr>
          <a:lstStyle/>
          <a:p>
            <a:r>
              <a:rPr lang="es-ES" dirty="0">
                <a:latin typeface="Helvetica Neue" panose="02000503000000020004" pitchFamily="2"/>
                <a:ea typeface="Helvetica Neue" panose="02000503000000020004" pitchFamily="2"/>
                <a:cs typeface="Helvetica Neue" panose="02000503000000020004" pitchFamily="2"/>
              </a:rPr>
              <a:t>Tamaño 2880 x 1460 </a:t>
            </a:r>
            <a:endParaRPr lang="es-MX" dirty="0">
              <a:latin typeface="Helvetica Neue" panose="02000503000000020004" pitchFamily="2"/>
              <a:ea typeface="Helvetica Neue" panose="02000503000000020004" pitchFamily="2"/>
              <a:cs typeface="Helvetica Neue" panose="02000503000000020004" pitchFamily="2"/>
            </a:endParaRPr>
          </a:p>
        </p:txBody>
      </p:sp>
      <p:sp>
        <p:nvSpPr>
          <p:cNvPr id="12" name="CuadroTexto 11">
            <a:extLst>
              <a:ext uri="{FF2B5EF4-FFF2-40B4-BE49-F238E27FC236}">
                <a16:creationId xmlns:a16="http://schemas.microsoft.com/office/drawing/2014/main" id="{EE45CF33-2B80-2453-490B-F2592AF658DF}"/>
              </a:ext>
            </a:extLst>
          </p:cNvPr>
          <p:cNvSpPr txBox="1"/>
          <p:nvPr/>
        </p:nvSpPr>
        <p:spPr>
          <a:xfrm flipH="1">
            <a:off x="8594271" y="5357960"/>
            <a:ext cx="3597729" cy="369332"/>
          </a:xfrm>
          <a:prstGeom prst="rect">
            <a:avLst/>
          </a:prstGeom>
          <a:noFill/>
        </p:spPr>
        <p:txBody>
          <a:bodyPr wrap="square" rtlCol="0">
            <a:spAutoFit/>
          </a:bodyPr>
          <a:lstStyle/>
          <a:p>
            <a:r>
              <a:rPr lang="es-ES" dirty="0">
                <a:latin typeface="Helvetica Neue" panose="02000503000000020004" pitchFamily="2"/>
                <a:ea typeface="Helvetica Neue" panose="02000503000000020004" pitchFamily="2"/>
                <a:cs typeface="Helvetica Neue" panose="02000503000000020004" pitchFamily="2"/>
              </a:rPr>
              <a:t>**Versión MOBILE 750 X 1000</a:t>
            </a:r>
            <a:endParaRPr lang="es-MX" dirty="0">
              <a:latin typeface="Helvetica Neue" panose="02000503000000020004" pitchFamily="2"/>
              <a:ea typeface="Helvetica Neue" panose="02000503000000020004" pitchFamily="2"/>
              <a:cs typeface="Helvetica Neue" panose="02000503000000020004" pitchFamily="2"/>
            </a:endParaRPr>
          </a:p>
        </p:txBody>
      </p:sp>
      <p:sp>
        <p:nvSpPr>
          <p:cNvPr id="22" name="CuadroTexto 21">
            <a:extLst>
              <a:ext uri="{FF2B5EF4-FFF2-40B4-BE49-F238E27FC236}">
                <a16:creationId xmlns:a16="http://schemas.microsoft.com/office/drawing/2014/main" id="{2F6B384E-E230-2D0E-F388-D97DC6EB78FB}"/>
              </a:ext>
            </a:extLst>
          </p:cNvPr>
          <p:cNvSpPr txBox="1"/>
          <p:nvPr/>
        </p:nvSpPr>
        <p:spPr>
          <a:xfrm>
            <a:off x="337456" y="158338"/>
            <a:ext cx="5407249" cy="461665"/>
          </a:xfrm>
          <a:prstGeom prst="rect">
            <a:avLst/>
          </a:prstGeom>
          <a:noFill/>
        </p:spPr>
        <p:txBody>
          <a:bodyPr wrap="none" rtlCol="0">
            <a:spAutoFit/>
          </a:bodyPr>
          <a:lstStyle/>
          <a:p>
            <a:r>
              <a:rPr lang="es-ES" sz="2400" b="1" dirty="0"/>
              <a:t>Carrusel Home Page (HPZ1) PRIORIDAD 1</a:t>
            </a:r>
            <a:endParaRPr lang="es-MX" sz="2400" b="1" dirty="0"/>
          </a:p>
        </p:txBody>
      </p:sp>
      <p:sp>
        <p:nvSpPr>
          <p:cNvPr id="17" name="CuadroTexto 16">
            <a:extLst>
              <a:ext uri="{FF2B5EF4-FFF2-40B4-BE49-F238E27FC236}">
                <a16:creationId xmlns:a16="http://schemas.microsoft.com/office/drawing/2014/main" id="{37E717DB-85F5-D5A3-FCBB-2F19B55365FD}"/>
              </a:ext>
            </a:extLst>
          </p:cNvPr>
          <p:cNvSpPr txBox="1"/>
          <p:nvPr/>
        </p:nvSpPr>
        <p:spPr>
          <a:xfrm>
            <a:off x="7456712" y="-33969"/>
            <a:ext cx="4544071" cy="584775"/>
          </a:xfrm>
          <a:prstGeom prst="rect">
            <a:avLst/>
          </a:prstGeom>
          <a:noFill/>
        </p:spPr>
        <p:txBody>
          <a:bodyPr wrap="square" rtlCol="0">
            <a:spAutoFit/>
          </a:bodyPr>
          <a:lstStyle/>
          <a:p>
            <a:pPr algn="r"/>
            <a:r>
              <a:rPr lang="es-ES" sz="3200" b="1" dirty="0">
                <a:solidFill>
                  <a:schemeClr val="accent2">
                    <a:lumMod val="75000"/>
                  </a:schemeClr>
                </a:solidFill>
              </a:rPr>
              <a:t>CL, CO &amp; PE</a:t>
            </a:r>
            <a:endParaRPr lang="es-MX" sz="3200" b="1" dirty="0">
              <a:solidFill>
                <a:schemeClr val="accent2">
                  <a:lumMod val="75000"/>
                </a:schemeClr>
              </a:solidFill>
            </a:endParaRPr>
          </a:p>
        </p:txBody>
      </p:sp>
      <p:sp>
        <p:nvSpPr>
          <p:cNvPr id="18" name="CuadroTexto 17">
            <a:extLst>
              <a:ext uri="{FF2B5EF4-FFF2-40B4-BE49-F238E27FC236}">
                <a16:creationId xmlns:a16="http://schemas.microsoft.com/office/drawing/2014/main" id="{C13C087D-825F-87D7-373D-38A4B2A5F217}"/>
              </a:ext>
            </a:extLst>
          </p:cNvPr>
          <p:cNvSpPr txBox="1"/>
          <p:nvPr/>
        </p:nvSpPr>
        <p:spPr>
          <a:xfrm flipH="1">
            <a:off x="8666483" y="776174"/>
            <a:ext cx="3336070" cy="369332"/>
          </a:xfrm>
          <a:prstGeom prst="rect">
            <a:avLst/>
          </a:prstGeom>
          <a:noFill/>
        </p:spPr>
        <p:txBody>
          <a:bodyPr wrap="square" rtlCol="0">
            <a:spAutoFit/>
          </a:bodyPr>
          <a:lstStyle/>
          <a:p>
            <a:r>
              <a:rPr lang="es-ES" dirty="0">
                <a:latin typeface="Helvetica Neue" panose="02000503000000020004" pitchFamily="2"/>
                <a:ea typeface="Helvetica Neue" panose="02000503000000020004" pitchFamily="2"/>
                <a:cs typeface="Helvetica Neue" panose="02000503000000020004" pitchFamily="2"/>
              </a:rPr>
              <a:t>Carrusel Home Page HPZ1</a:t>
            </a:r>
            <a:endParaRPr lang="es-MX" dirty="0">
              <a:latin typeface="Helvetica Neue" panose="02000503000000020004" pitchFamily="2"/>
              <a:ea typeface="Helvetica Neue" panose="02000503000000020004" pitchFamily="2"/>
              <a:cs typeface="Helvetica Neue" panose="02000503000000020004" pitchFamily="2"/>
            </a:endParaRPr>
          </a:p>
        </p:txBody>
      </p:sp>
      <p:sp>
        <p:nvSpPr>
          <p:cNvPr id="2" name="CuadroTexto 1">
            <a:extLst>
              <a:ext uri="{FF2B5EF4-FFF2-40B4-BE49-F238E27FC236}">
                <a16:creationId xmlns:a16="http://schemas.microsoft.com/office/drawing/2014/main" id="{945637B0-D0F0-E181-E913-120EA56FE903}"/>
              </a:ext>
            </a:extLst>
          </p:cNvPr>
          <p:cNvSpPr txBox="1"/>
          <p:nvPr/>
        </p:nvSpPr>
        <p:spPr>
          <a:xfrm>
            <a:off x="620052" y="5727292"/>
            <a:ext cx="6314806" cy="923330"/>
          </a:xfrm>
          <a:prstGeom prst="rect">
            <a:avLst/>
          </a:prstGeom>
          <a:noFill/>
        </p:spPr>
        <p:txBody>
          <a:bodyPr wrap="none" rtlCol="0">
            <a:spAutoFit/>
          </a:bodyPr>
          <a:lstStyle/>
          <a:p>
            <a:r>
              <a:rPr lang="es-ES" b="1" dirty="0">
                <a:solidFill>
                  <a:srgbClr val="FF0000"/>
                </a:solidFill>
              </a:rPr>
              <a:t>Para PERU incluir en la parte inferior de los banners lo siguiente:</a:t>
            </a:r>
          </a:p>
          <a:p>
            <a:r>
              <a:rPr lang="es-ES" b="1" dirty="0">
                <a:solidFill>
                  <a:srgbClr val="FF0000"/>
                </a:solidFill>
              </a:rPr>
              <a:t>Ópticas GMO Perú S.A.C.</a:t>
            </a:r>
          </a:p>
          <a:p>
            <a:r>
              <a:rPr lang="es-ES" b="1" dirty="0">
                <a:solidFill>
                  <a:srgbClr val="FF0000"/>
                </a:solidFill>
              </a:rPr>
              <a:t>RUC 20467675436</a:t>
            </a:r>
            <a:endParaRPr lang="es-MX" b="1" dirty="0">
              <a:solidFill>
                <a:srgbClr val="FF0000"/>
              </a:solidFill>
            </a:endParaRPr>
          </a:p>
        </p:txBody>
      </p:sp>
      <p:sp>
        <p:nvSpPr>
          <p:cNvPr id="8" name="CuadroTexto 7">
            <a:extLst>
              <a:ext uri="{FF2B5EF4-FFF2-40B4-BE49-F238E27FC236}">
                <a16:creationId xmlns:a16="http://schemas.microsoft.com/office/drawing/2014/main" id="{190826F2-FC88-1D95-D25D-6E7525E11520}"/>
              </a:ext>
            </a:extLst>
          </p:cNvPr>
          <p:cNvSpPr txBox="1"/>
          <p:nvPr/>
        </p:nvSpPr>
        <p:spPr>
          <a:xfrm flipH="1">
            <a:off x="337456" y="761376"/>
            <a:ext cx="7119257" cy="369332"/>
          </a:xfrm>
          <a:prstGeom prst="rect">
            <a:avLst/>
          </a:prstGeom>
          <a:noFill/>
        </p:spPr>
        <p:txBody>
          <a:bodyPr wrap="square" rtlCol="0">
            <a:spAutoFit/>
          </a:bodyPr>
          <a:lstStyle/>
          <a:p>
            <a:r>
              <a:rPr lang="es-ES" dirty="0">
                <a:latin typeface="Helvetica Neue" panose="02000503000000020004" pitchFamily="2"/>
                <a:ea typeface="Helvetica Neue" panose="02000503000000020004" pitchFamily="2"/>
                <a:cs typeface="Helvetica Neue" panose="02000503000000020004" pitchFamily="2"/>
              </a:rPr>
              <a:t>Vigencia </a:t>
            </a:r>
            <a:r>
              <a:rPr lang="es-MX" dirty="0">
                <a:latin typeface="Helvetica Neue" panose="02000503000000020004" pitchFamily="2"/>
                <a:ea typeface="Helvetica Neue" panose="02000503000000020004" pitchFamily="2"/>
                <a:cs typeface="Helvetica Neue" panose="02000503000000020004" pitchFamily="2"/>
              </a:rPr>
              <a:t>del 03 al 26 de Junio de 2024</a:t>
            </a:r>
          </a:p>
        </p:txBody>
      </p:sp>
      <p:sp>
        <p:nvSpPr>
          <p:cNvPr id="9" name="CuadroTexto 8">
            <a:extLst>
              <a:ext uri="{FF2B5EF4-FFF2-40B4-BE49-F238E27FC236}">
                <a16:creationId xmlns:a16="http://schemas.microsoft.com/office/drawing/2014/main" id="{7D99D284-FAF6-DAC8-8E4C-A04515801509}"/>
              </a:ext>
            </a:extLst>
          </p:cNvPr>
          <p:cNvSpPr txBox="1"/>
          <p:nvPr/>
        </p:nvSpPr>
        <p:spPr>
          <a:xfrm flipH="1">
            <a:off x="337456" y="761376"/>
            <a:ext cx="7119257" cy="369332"/>
          </a:xfrm>
          <a:prstGeom prst="rect">
            <a:avLst/>
          </a:prstGeom>
          <a:noFill/>
        </p:spPr>
        <p:txBody>
          <a:bodyPr wrap="square" rtlCol="0">
            <a:spAutoFit/>
          </a:bodyPr>
          <a:lstStyle/>
          <a:p>
            <a:r>
              <a:rPr lang="es-ES" dirty="0">
                <a:latin typeface="Helvetica Neue" panose="02000503000000020004" pitchFamily="2"/>
                <a:ea typeface="Helvetica Neue" panose="02000503000000020004" pitchFamily="2"/>
                <a:cs typeface="Helvetica Neue" panose="02000503000000020004" pitchFamily="2"/>
              </a:rPr>
              <a:t>Vigencia </a:t>
            </a:r>
            <a:r>
              <a:rPr lang="es-MX" dirty="0">
                <a:latin typeface="Helvetica Neue" panose="02000503000000020004" pitchFamily="2"/>
                <a:ea typeface="Helvetica Neue" panose="02000503000000020004" pitchFamily="2"/>
                <a:cs typeface="Helvetica Neue" panose="02000503000000020004" pitchFamily="2"/>
              </a:rPr>
              <a:t>del 03 al 26 de Junio de 2024</a:t>
            </a:r>
          </a:p>
        </p:txBody>
      </p:sp>
      <p:sp>
        <p:nvSpPr>
          <p:cNvPr id="15" name="CuadroTexto 14">
            <a:extLst>
              <a:ext uri="{FF2B5EF4-FFF2-40B4-BE49-F238E27FC236}">
                <a16:creationId xmlns:a16="http://schemas.microsoft.com/office/drawing/2014/main" id="{E0D9206C-C811-7855-CD43-6089973124F5}"/>
              </a:ext>
            </a:extLst>
          </p:cNvPr>
          <p:cNvSpPr txBox="1"/>
          <p:nvPr/>
        </p:nvSpPr>
        <p:spPr>
          <a:xfrm flipH="1">
            <a:off x="347615" y="1372067"/>
            <a:ext cx="3099346" cy="369332"/>
          </a:xfrm>
          <a:prstGeom prst="rect">
            <a:avLst/>
          </a:prstGeom>
          <a:noFill/>
        </p:spPr>
        <p:txBody>
          <a:bodyPr wrap="square" rtlCol="0">
            <a:spAutoFit/>
          </a:bodyPr>
          <a:lstStyle/>
          <a:p>
            <a:r>
              <a:rPr lang="es-ES" b="1" dirty="0">
                <a:latin typeface="Helvetica Neue" panose="02000503000000020004" pitchFamily="2"/>
                <a:ea typeface="Helvetica Neue" panose="02000503000000020004" pitchFamily="2"/>
                <a:cs typeface="Helvetica Neue" panose="02000503000000020004" pitchFamily="2"/>
              </a:rPr>
              <a:t>MICHAEL KORS SS 2024</a:t>
            </a:r>
            <a:endParaRPr lang="es-MX" b="1" dirty="0">
              <a:latin typeface="Helvetica Neue" panose="02000503000000020004" pitchFamily="2"/>
              <a:ea typeface="Helvetica Neue" panose="02000503000000020004" pitchFamily="2"/>
              <a:cs typeface="Helvetica Neue" panose="02000503000000020004" pitchFamily="2"/>
            </a:endParaRPr>
          </a:p>
        </p:txBody>
      </p:sp>
      <p:pic>
        <p:nvPicPr>
          <p:cNvPr id="19" name="Imagen 18">
            <a:extLst>
              <a:ext uri="{FF2B5EF4-FFF2-40B4-BE49-F238E27FC236}">
                <a16:creationId xmlns:a16="http://schemas.microsoft.com/office/drawing/2014/main" id="{ED0995FA-F6B5-08B4-F013-BF6FE27676AD}"/>
              </a:ext>
            </a:extLst>
          </p:cNvPr>
          <p:cNvPicPr>
            <a:picLocks noChangeAspect="1"/>
          </p:cNvPicPr>
          <p:nvPr/>
        </p:nvPicPr>
        <p:blipFill rotWithShape="1">
          <a:blip r:embed="rId3"/>
          <a:srcRect l="29037" t="27707" r="28917" b="32839"/>
          <a:stretch/>
        </p:blipFill>
        <p:spPr>
          <a:xfrm>
            <a:off x="477915" y="1900170"/>
            <a:ext cx="5856808" cy="3091280"/>
          </a:xfrm>
          <a:prstGeom prst="rect">
            <a:avLst/>
          </a:prstGeom>
          <a:ln>
            <a:noFill/>
          </a:ln>
          <a:effectLst>
            <a:outerShdw blurRad="292100" dist="139700" dir="2700000" algn="tl" rotWithShape="0">
              <a:srgbClr val="333333">
                <a:alpha val="65000"/>
              </a:srgbClr>
            </a:outerShdw>
          </a:effectLst>
        </p:spPr>
      </p:pic>
      <p:pic>
        <p:nvPicPr>
          <p:cNvPr id="20" name="Imagen 19">
            <a:extLst>
              <a:ext uri="{FF2B5EF4-FFF2-40B4-BE49-F238E27FC236}">
                <a16:creationId xmlns:a16="http://schemas.microsoft.com/office/drawing/2014/main" id="{AE03178E-6574-6442-3203-5E91873BD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40587" y="1145506"/>
            <a:ext cx="1848326" cy="4123189"/>
          </a:xfrm>
          <a:prstGeom prst="rect">
            <a:avLst/>
          </a:prstGeom>
        </p:spPr>
      </p:pic>
    </p:spTree>
    <p:extLst>
      <p:ext uri="{BB962C8B-B14F-4D97-AF65-F5344CB8AC3E}">
        <p14:creationId xmlns:p14="http://schemas.microsoft.com/office/powerpoint/2010/main" val="1045737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C0154B27-A0C1-ADAF-783B-B4BFD179201A}"/>
              </a:ext>
            </a:extLst>
          </p:cNvPr>
          <p:cNvCxnSpPr>
            <a:cxnSpLocks/>
          </p:cNvCxnSpPr>
          <p:nvPr/>
        </p:nvCxnSpPr>
        <p:spPr>
          <a:xfrm>
            <a:off x="337457" y="598714"/>
            <a:ext cx="11663326"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2326A085-7F66-866C-2D42-F6FA0DB6CA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5385" y="6471996"/>
            <a:ext cx="1121229" cy="283886"/>
          </a:xfrm>
          <a:prstGeom prst="rect">
            <a:avLst/>
          </a:prstGeom>
        </p:spPr>
      </p:pic>
      <p:sp>
        <p:nvSpPr>
          <p:cNvPr id="2" name="2022 BRAND PILLARS">
            <a:extLst>
              <a:ext uri="{FF2B5EF4-FFF2-40B4-BE49-F238E27FC236}">
                <a16:creationId xmlns:a16="http://schemas.microsoft.com/office/drawing/2014/main" id="{B99D9729-2A6E-4EC1-3C0F-4FA5F8C26DA1}"/>
              </a:ext>
            </a:extLst>
          </p:cNvPr>
          <p:cNvSpPr txBox="1"/>
          <p:nvPr/>
        </p:nvSpPr>
        <p:spPr>
          <a:xfrm>
            <a:off x="471466" y="147127"/>
            <a:ext cx="3425111"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l" defTabSz="584200">
              <a:lnSpc>
                <a:spcPts val="4500"/>
              </a:lnSpc>
              <a:defRPr sz="4200" b="1" u="sng">
                <a:latin typeface="Helvetica Neue"/>
                <a:ea typeface="Helvetica Neue"/>
                <a:cs typeface="Helvetica Neue"/>
                <a:sym typeface="Helvetica Neue"/>
              </a:defRPr>
            </a:lvl1pPr>
          </a:lstStyle>
          <a:p>
            <a:pPr>
              <a:lnSpc>
                <a:spcPct val="100000"/>
              </a:lnSpc>
            </a:pPr>
            <a:r>
              <a:rPr lang="it-IT" sz="2000" b="0" u="none" dirty="0">
                <a:latin typeface="Helvetica Neue" panose="02000503000000020004" pitchFamily="2"/>
                <a:ea typeface="Helvetica Neue" panose="02000503000000020004" pitchFamily="2"/>
                <a:cs typeface="Helvetica Neue" panose="02000503000000020004" pitchFamily="2"/>
              </a:rPr>
              <a:t>Home Page Zona 2 (HPZ2)</a:t>
            </a:r>
            <a:endParaRPr sz="1400" b="0" u="none" dirty="0">
              <a:latin typeface="Helvetica Neue" panose="02000503000000020004" pitchFamily="2"/>
              <a:ea typeface="Helvetica Neue" panose="02000503000000020004" pitchFamily="2"/>
              <a:cs typeface="Helvetica Neue" panose="02000503000000020004" pitchFamily="2"/>
            </a:endParaRPr>
          </a:p>
        </p:txBody>
      </p:sp>
      <p:sp>
        <p:nvSpPr>
          <p:cNvPr id="14" name="CuadroTexto 13">
            <a:extLst>
              <a:ext uri="{FF2B5EF4-FFF2-40B4-BE49-F238E27FC236}">
                <a16:creationId xmlns:a16="http://schemas.microsoft.com/office/drawing/2014/main" id="{4B8BA664-8B85-CACC-9745-412CC4D6E7E6}"/>
              </a:ext>
            </a:extLst>
          </p:cNvPr>
          <p:cNvSpPr txBox="1"/>
          <p:nvPr/>
        </p:nvSpPr>
        <p:spPr>
          <a:xfrm>
            <a:off x="6482080" y="-33969"/>
            <a:ext cx="5518703" cy="646331"/>
          </a:xfrm>
          <a:prstGeom prst="rect">
            <a:avLst/>
          </a:prstGeom>
          <a:noFill/>
        </p:spPr>
        <p:txBody>
          <a:bodyPr wrap="square" rtlCol="0">
            <a:spAutoFit/>
          </a:bodyPr>
          <a:lstStyle/>
          <a:p>
            <a:pPr algn="r"/>
            <a:r>
              <a:rPr lang="es-MX" sz="3600" b="1" dirty="0">
                <a:solidFill>
                  <a:schemeClr val="accent2">
                    <a:lumMod val="75000"/>
                  </a:schemeClr>
                </a:solidFill>
              </a:rPr>
              <a:t>CO &amp; CR</a:t>
            </a:r>
          </a:p>
        </p:txBody>
      </p:sp>
      <p:sp>
        <p:nvSpPr>
          <p:cNvPr id="6" name="CuadroTexto 5">
            <a:extLst>
              <a:ext uri="{FF2B5EF4-FFF2-40B4-BE49-F238E27FC236}">
                <a16:creationId xmlns:a16="http://schemas.microsoft.com/office/drawing/2014/main" id="{367AA713-011A-B45F-8D88-0E529429EE76}"/>
              </a:ext>
            </a:extLst>
          </p:cNvPr>
          <p:cNvSpPr txBox="1"/>
          <p:nvPr/>
        </p:nvSpPr>
        <p:spPr>
          <a:xfrm flipH="1">
            <a:off x="620052" y="5357960"/>
            <a:ext cx="2644973" cy="369332"/>
          </a:xfrm>
          <a:prstGeom prst="rect">
            <a:avLst/>
          </a:prstGeom>
          <a:noFill/>
        </p:spPr>
        <p:txBody>
          <a:bodyPr wrap="square" rtlCol="0">
            <a:spAutoFit/>
          </a:bodyPr>
          <a:lstStyle/>
          <a:p>
            <a:r>
              <a:rPr lang="es-ES" dirty="0">
                <a:latin typeface="Helvetica Neue" panose="02000503000000020004" pitchFamily="2"/>
                <a:ea typeface="Helvetica Neue" panose="02000503000000020004" pitchFamily="2"/>
                <a:cs typeface="Helvetica Neue" panose="02000503000000020004" pitchFamily="2"/>
              </a:rPr>
              <a:t>Tamaño 2880 x 1460 </a:t>
            </a:r>
            <a:endParaRPr lang="es-MX" dirty="0">
              <a:latin typeface="Helvetica Neue" panose="02000503000000020004" pitchFamily="2"/>
              <a:ea typeface="Helvetica Neue" panose="02000503000000020004" pitchFamily="2"/>
              <a:cs typeface="Helvetica Neue" panose="02000503000000020004" pitchFamily="2"/>
            </a:endParaRPr>
          </a:p>
        </p:txBody>
      </p:sp>
      <p:sp>
        <p:nvSpPr>
          <p:cNvPr id="8" name="CuadroTexto 7">
            <a:extLst>
              <a:ext uri="{FF2B5EF4-FFF2-40B4-BE49-F238E27FC236}">
                <a16:creationId xmlns:a16="http://schemas.microsoft.com/office/drawing/2014/main" id="{E7420D29-DF60-0422-40A6-60E7613525CF}"/>
              </a:ext>
            </a:extLst>
          </p:cNvPr>
          <p:cNvSpPr txBox="1"/>
          <p:nvPr/>
        </p:nvSpPr>
        <p:spPr>
          <a:xfrm flipH="1">
            <a:off x="8594271" y="5357960"/>
            <a:ext cx="3597729" cy="369332"/>
          </a:xfrm>
          <a:prstGeom prst="rect">
            <a:avLst/>
          </a:prstGeom>
          <a:noFill/>
        </p:spPr>
        <p:txBody>
          <a:bodyPr wrap="square" rtlCol="0">
            <a:spAutoFit/>
          </a:bodyPr>
          <a:lstStyle/>
          <a:p>
            <a:r>
              <a:rPr lang="es-ES" dirty="0">
                <a:latin typeface="Helvetica Neue" panose="02000503000000020004" pitchFamily="2"/>
                <a:ea typeface="Helvetica Neue" panose="02000503000000020004" pitchFamily="2"/>
                <a:cs typeface="Helvetica Neue" panose="02000503000000020004" pitchFamily="2"/>
              </a:rPr>
              <a:t>**Versión MOBILE 750 X 1000</a:t>
            </a:r>
            <a:endParaRPr lang="es-MX" dirty="0">
              <a:latin typeface="Helvetica Neue" panose="02000503000000020004" pitchFamily="2"/>
              <a:ea typeface="Helvetica Neue" panose="02000503000000020004" pitchFamily="2"/>
              <a:cs typeface="Helvetica Neue" panose="02000503000000020004" pitchFamily="2"/>
            </a:endParaRPr>
          </a:p>
        </p:txBody>
      </p:sp>
      <p:sp>
        <p:nvSpPr>
          <p:cNvPr id="13" name="CuadroTexto 12">
            <a:extLst>
              <a:ext uri="{FF2B5EF4-FFF2-40B4-BE49-F238E27FC236}">
                <a16:creationId xmlns:a16="http://schemas.microsoft.com/office/drawing/2014/main" id="{D6D69633-C24C-D24D-4E8E-2F1CEC336A98}"/>
              </a:ext>
            </a:extLst>
          </p:cNvPr>
          <p:cNvSpPr txBox="1"/>
          <p:nvPr/>
        </p:nvSpPr>
        <p:spPr>
          <a:xfrm flipH="1">
            <a:off x="337456" y="761376"/>
            <a:ext cx="7119257" cy="369332"/>
          </a:xfrm>
          <a:prstGeom prst="rect">
            <a:avLst/>
          </a:prstGeom>
          <a:noFill/>
        </p:spPr>
        <p:txBody>
          <a:bodyPr wrap="square" rtlCol="0">
            <a:spAutoFit/>
          </a:bodyPr>
          <a:lstStyle/>
          <a:p>
            <a:r>
              <a:rPr lang="es-ES" dirty="0">
                <a:latin typeface="Helvetica Neue" panose="02000503000000020004" pitchFamily="2"/>
                <a:ea typeface="Helvetica Neue" panose="02000503000000020004" pitchFamily="2"/>
                <a:cs typeface="Helvetica Neue" panose="02000503000000020004" pitchFamily="2"/>
              </a:rPr>
              <a:t>Vigencia </a:t>
            </a:r>
            <a:r>
              <a:rPr lang="es-MX" dirty="0">
                <a:latin typeface="Helvetica Neue" panose="02000503000000020004" pitchFamily="2"/>
                <a:ea typeface="Helvetica Neue" panose="02000503000000020004" pitchFamily="2"/>
                <a:cs typeface="Helvetica Neue" panose="02000503000000020004" pitchFamily="2"/>
              </a:rPr>
              <a:t>del 03 de Junio al 31 de Julio de 2024</a:t>
            </a:r>
          </a:p>
        </p:txBody>
      </p:sp>
      <p:grpSp>
        <p:nvGrpSpPr>
          <p:cNvPr id="20" name="Grupo 19">
            <a:extLst>
              <a:ext uri="{FF2B5EF4-FFF2-40B4-BE49-F238E27FC236}">
                <a16:creationId xmlns:a16="http://schemas.microsoft.com/office/drawing/2014/main" id="{E7007AC6-7FEB-EA7F-290D-DBDC10F93744}"/>
              </a:ext>
            </a:extLst>
          </p:cNvPr>
          <p:cNvGrpSpPr/>
          <p:nvPr/>
        </p:nvGrpSpPr>
        <p:grpSpPr>
          <a:xfrm>
            <a:off x="341600" y="1543585"/>
            <a:ext cx="6315014" cy="2223072"/>
            <a:chOff x="341600" y="1543585"/>
            <a:chExt cx="6315014" cy="2223072"/>
          </a:xfrm>
        </p:grpSpPr>
        <p:pic>
          <p:nvPicPr>
            <p:cNvPr id="16" name="Imagen 15">
              <a:extLst>
                <a:ext uri="{FF2B5EF4-FFF2-40B4-BE49-F238E27FC236}">
                  <a16:creationId xmlns:a16="http://schemas.microsoft.com/office/drawing/2014/main" id="{19DF2580-177D-29AC-5291-922C98FC9582}"/>
                </a:ext>
              </a:extLst>
            </p:cNvPr>
            <p:cNvPicPr>
              <a:picLocks noChangeAspect="1"/>
            </p:cNvPicPr>
            <p:nvPr/>
          </p:nvPicPr>
          <p:blipFill rotWithShape="1">
            <a:blip r:embed="rId3"/>
            <a:srcRect l="31960" t="44893" r="6331" b="16487"/>
            <a:stretch/>
          </p:blipFill>
          <p:spPr>
            <a:xfrm>
              <a:off x="341600" y="1543585"/>
              <a:ext cx="6315014" cy="2223072"/>
            </a:xfrm>
            <a:prstGeom prst="rect">
              <a:avLst/>
            </a:prstGeom>
            <a:ln>
              <a:noFill/>
            </a:ln>
            <a:effectLst>
              <a:outerShdw blurRad="292100" dist="139700" dir="2700000" algn="tl" rotWithShape="0">
                <a:srgbClr val="333333">
                  <a:alpha val="65000"/>
                </a:srgbClr>
              </a:outerShdw>
            </a:effectLst>
          </p:spPr>
        </p:pic>
        <p:sp>
          <p:nvSpPr>
            <p:cNvPr id="17" name="Rectángulo 16">
              <a:extLst>
                <a:ext uri="{FF2B5EF4-FFF2-40B4-BE49-F238E27FC236}">
                  <a16:creationId xmlns:a16="http://schemas.microsoft.com/office/drawing/2014/main" id="{903D7DC5-B03C-9512-95A6-DAC014BE74E5}"/>
                </a:ext>
              </a:extLst>
            </p:cNvPr>
            <p:cNvSpPr/>
            <p:nvPr/>
          </p:nvSpPr>
          <p:spPr>
            <a:xfrm>
              <a:off x="4647501" y="1635852"/>
              <a:ext cx="2009113" cy="1963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9" name="Imagen 18">
            <a:extLst>
              <a:ext uri="{FF2B5EF4-FFF2-40B4-BE49-F238E27FC236}">
                <a16:creationId xmlns:a16="http://schemas.microsoft.com/office/drawing/2014/main" id="{204EF2B6-B99F-2E14-A6CF-A9547BD7FF5F}"/>
              </a:ext>
            </a:extLst>
          </p:cNvPr>
          <p:cNvPicPr>
            <a:picLocks noChangeAspect="1"/>
          </p:cNvPicPr>
          <p:nvPr/>
        </p:nvPicPr>
        <p:blipFill rotWithShape="1">
          <a:blip r:embed="rId3"/>
          <a:srcRect l="73050" t="44893" r="6331" b="30235"/>
          <a:stretch/>
        </p:blipFill>
        <p:spPr>
          <a:xfrm>
            <a:off x="5564696" y="4143907"/>
            <a:ext cx="1725075" cy="1170508"/>
          </a:xfrm>
          <a:prstGeom prst="rect">
            <a:avLst/>
          </a:prstGeom>
          <a:ln>
            <a:noFill/>
          </a:ln>
          <a:effectLst>
            <a:outerShdw blurRad="292100" dist="139700" dir="2700000" algn="tl" rotWithShape="0">
              <a:srgbClr val="333333">
                <a:alpha val="65000"/>
              </a:srgbClr>
            </a:outerShdw>
          </a:effectLst>
        </p:spPr>
      </p:pic>
      <p:sp>
        <p:nvSpPr>
          <p:cNvPr id="21" name="CuadroTexto 20">
            <a:extLst>
              <a:ext uri="{FF2B5EF4-FFF2-40B4-BE49-F238E27FC236}">
                <a16:creationId xmlns:a16="http://schemas.microsoft.com/office/drawing/2014/main" id="{B1DB4DAC-CC6F-5648-1090-92774A2C2E2F}"/>
              </a:ext>
            </a:extLst>
          </p:cNvPr>
          <p:cNvSpPr txBox="1"/>
          <p:nvPr/>
        </p:nvSpPr>
        <p:spPr>
          <a:xfrm>
            <a:off x="4647501" y="2193456"/>
            <a:ext cx="2032929" cy="923330"/>
          </a:xfrm>
          <a:prstGeom prst="rect">
            <a:avLst/>
          </a:prstGeom>
          <a:noFill/>
        </p:spPr>
        <p:txBody>
          <a:bodyPr wrap="none" rtlCol="0">
            <a:spAutoFit/>
          </a:bodyPr>
          <a:lstStyle/>
          <a:p>
            <a:pPr algn="ctr"/>
            <a:r>
              <a:rPr lang="es-ES" b="1" dirty="0">
                <a:latin typeface="Helvetica Neue" panose="02000503000000020004" pitchFamily="2"/>
                <a:ea typeface="Helvetica Neue" panose="02000503000000020004" pitchFamily="2"/>
                <a:cs typeface="Helvetica Neue" panose="02000503000000020004" pitchFamily="2"/>
              </a:rPr>
              <a:t>ENCUENTRA</a:t>
            </a:r>
          </a:p>
          <a:p>
            <a:pPr algn="ctr"/>
            <a:r>
              <a:rPr lang="es-ES" b="1" dirty="0">
                <a:latin typeface="Helvetica Neue" panose="02000503000000020004" pitchFamily="2"/>
                <a:ea typeface="Helvetica Neue" panose="02000503000000020004" pitchFamily="2"/>
                <a:cs typeface="Helvetica Neue" panose="02000503000000020004" pitchFamily="2"/>
              </a:rPr>
              <a:t>CADA UNO</a:t>
            </a:r>
          </a:p>
          <a:p>
            <a:pPr algn="ctr"/>
            <a:r>
              <a:rPr lang="es-ES" b="1" dirty="0">
                <a:latin typeface="Helvetica Neue" panose="02000503000000020004" pitchFamily="2"/>
                <a:ea typeface="Helvetica Neue" panose="02000503000000020004" pitchFamily="2"/>
                <a:cs typeface="Helvetica Neue" panose="02000503000000020004" pitchFamily="2"/>
              </a:rPr>
              <a:t> DE TUS ESTILOS</a:t>
            </a:r>
            <a:endParaRPr lang="es-MX" b="1" dirty="0">
              <a:latin typeface="Helvetica Neue" panose="02000503000000020004" pitchFamily="2"/>
              <a:ea typeface="Helvetica Neue" panose="02000503000000020004" pitchFamily="2"/>
              <a:cs typeface="Helvetica Neue" panose="02000503000000020004" pitchFamily="2"/>
            </a:endParaRPr>
          </a:p>
        </p:txBody>
      </p:sp>
      <p:grpSp>
        <p:nvGrpSpPr>
          <p:cNvPr id="25" name="Grupo 24">
            <a:extLst>
              <a:ext uri="{FF2B5EF4-FFF2-40B4-BE49-F238E27FC236}">
                <a16:creationId xmlns:a16="http://schemas.microsoft.com/office/drawing/2014/main" id="{1FEC1721-5820-FFB4-BA33-594B55C724B2}"/>
              </a:ext>
            </a:extLst>
          </p:cNvPr>
          <p:cNvGrpSpPr/>
          <p:nvPr/>
        </p:nvGrpSpPr>
        <p:grpSpPr>
          <a:xfrm>
            <a:off x="7944373" y="1635852"/>
            <a:ext cx="3808603" cy="3384604"/>
            <a:chOff x="7944373" y="1635852"/>
            <a:chExt cx="3808603" cy="3384604"/>
          </a:xfrm>
        </p:grpSpPr>
        <p:pic>
          <p:nvPicPr>
            <p:cNvPr id="23" name="Imagen 22">
              <a:extLst>
                <a:ext uri="{FF2B5EF4-FFF2-40B4-BE49-F238E27FC236}">
                  <a16:creationId xmlns:a16="http://schemas.microsoft.com/office/drawing/2014/main" id="{D1C74589-9FA4-2A49-94D1-E8FC14574E52}"/>
                </a:ext>
              </a:extLst>
            </p:cNvPr>
            <p:cNvPicPr>
              <a:picLocks noChangeAspect="1"/>
            </p:cNvPicPr>
            <p:nvPr/>
          </p:nvPicPr>
          <p:blipFill rotWithShape="1">
            <a:blip r:embed="rId4"/>
            <a:srcRect l="46032" t="42572" r="22867" b="8075"/>
            <a:stretch/>
          </p:blipFill>
          <p:spPr>
            <a:xfrm>
              <a:off x="7944373" y="1635852"/>
              <a:ext cx="3791825" cy="3384604"/>
            </a:xfrm>
            <a:prstGeom prst="rect">
              <a:avLst/>
            </a:prstGeom>
            <a:ln>
              <a:noFill/>
            </a:ln>
            <a:effectLst>
              <a:outerShdw blurRad="292100" dist="139700" dir="2700000" algn="tl" rotWithShape="0">
                <a:srgbClr val="333333">
                  <a:alpha val="65000"/>
                </a:srgbClr>
              </a:outerShdw>
            </a:effectLst>
          </p:spPr>
        </p:pic>
        <p:sp>
          <p:nvSpPr>
            <p:cNvPr id="24" name="Rectángulo 23">
              <a:extLst>
                <a:ext uri="{FF2B5EF4-FFF2-40B4-BE49-F238E27FC236}">
                  <a16:creationId xmlns:a16="http://schemas.microsoft.com/office/drawing/2014/main" id="{AEF9AB95-A6CE-F063-BF31-0F1785ABCDBC}"/>
                </a:ext>
              </a:extLst>
            </p:cNvPr>
            <p:cNvSpPr/>
            <p:nvPr/>
          </p:nvSpPr>
          <p:spPr>
            <a:xfrm>
              <a:off x="7952763" y="4177717"/>
              <a:ext cx="3800213" cy="8221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6" name="CuadroTexto 25">
            <a:extLst>
              <a:ext uri="{FF2B5EF4-FFF2-40B4-BE49-F238E27FC236}">
                <a16:creationId xmlns:a16="http://schemas.microsoft.com/office/drawing/2014/main" id="{EB2880F4-C11B-15DE-ED35-3151E83CA6AE}"/>
              </a:ext>
            </a:extLst>
          </p:cNvPr>
          <p:cNvSpPr txBox="1"/>
          <p:nvPr/>
        </p:nvSpPr>
        <p:spPr>
          <a:xfrm>
            <a:off x="8212822" y="4265612"/>
            <a:ext cx="3523376" cy="646331"/>
          </a:xfrm>
          <a:prstGeom prst="rect">
            <a:avLst/>
          </a:prstGeom>
          <a:noFill/>
        </p:spPr>
        <p:txBody>
          <a:bodyPr wrap="square" rtlCol="0">
            <a:spAutoFit/>
          </a:bodyPr>
          <a:lstStyle/>
          <a:p>
            <a:pPr algn="ctr"/>
            <a:r>
              <a:rPr lang="es-ES" b="1" dirty="0">
                <a:latin typeface="Helvetica Neue" panose="02000503000000020004" pitchFamily="2"/>
                <a:ea typeface="Helvetica Neue" panose="02000503000000020004" pitchFamily="2"/>
                <a:cs typeface="Helvetica Neue" panose="02000503000000020004" pitchFamily="2"/>
              </a:rPr>
              <a:t>ENCUENTRA</a:t>
            </a:r>
          </a:p>
          <a:p>
            <a:pPr algn="ctr"/>
            <a:r>
              <a:rPr lang="es-ES" b="1" dirty="0">
                <a:latin typeface="Helvetica Neue" panose="02000503000000020004" pitchFamily="2"/>
                <a:ea typeface="Helvetica Neue" panose="02000503000000020004" pitchFamily="2"/>
                <a:cs typeface="Helvetica Neue" panose="02000503000000020004" pitchFamily="2"/>
              </a:rPr>
              <a:t>CADA UNO DE TUS ESTILOS</a:t>
            </a:r>
            <a:endParaRPr lang="es-MX" b="1" dirty="0">
              <a:latin typeface="Helvetica Neue" panose="02000503000000020004" pitchFamily="2"/>
              <a:ea typeface="Helvetica Neue" panose="02000503000000020004" pitchFamily="2"/>
              <a:cs typeface="Helvetica Neue" panose="02000503000000020004" pitchFamily="2"/>
            </a:endParaRPr>
          </a:p>
        </p:txBody>
      </p:sp>
      <p:sp>
        <p:nvSpPr>
          <p:cNvPr id="27" name="CuadroTexto 26">
            <a:extLst>
              <a:ext uri="{FF2B5EF4-FFF2-40B4-BE49-F238E27FC236}">
                <a16:creationId xmlns:a16="http://schemas.microsoft.com/office/drawing/2014/main" id="{CE49278F-A572-B87B-7982-1F047A12364C}"/>
              </a:ext>
            </a:extLst>
          </p:cNvPr>
          <p:cNvSpPr txBox="1"/>
          <p:nvPr/>
        </p:nvSpPr>
        <p:spPr>
          <a:xfrm>
            <a:off x="5375246" y="5450293"/>
            <a:ext cx="2081467" cy="276999"/>
          </a:xfrm>
          <a:prstGeom prst="rect">
            <a:avLst/>
          </a:prstGeom>
          <a:noFill/>
        </p:spPr>
        <p:txBody>
          <a:bodyPr wrap="none" rtlCol="0">
            <a:spAutoFit/>
          </a:bodyPr>
          <a:lstStyle/>
          <a:p>
            <a:r>
              <a:rPr lang="es-ES" sz="1200" i="1" dirty="0">
                <a:solidFill>
                  <a:srgbClr val="0070C0"/>
                </a:solidFill>
              </a:rPr>
              <a:t>Referencia de tipografía a usar</a:t>
            </a:r>
            <a:endParaRPr lang="es-MX" sz="1200" i="1" dirty="0">
              <a:solidFill>
                <a:srgbClr val="0070C0"/>
              </a:solidFill>
            </a:endParaRPr>
          </a:p>
        </p:txBody>
      </p:sp>
    </p:spTree>
    <p:extLst>
      <p:ext uri="{BB962C8B-B14F-4D97-AF65-F5344CB8AC3E}">
        <p14:creationId xmlns:p14="http://schemas.microsoft.com/office/powerpoint/2010/main" val="1629321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C0154B27-A0C1-ADAF-783B-B4BFD179201A}"/>
              </a:ext>
            </a:extLst>
          </p:cNvPr>
          <p:cNvCxnSpPr>
            <a:cxnSpLocks/>
          </p:cNvCxnSpPr>
          <p:nvPr/>
        </p:nvCxnSpPr>
        <p:spPr>
          <a:xfrm>
            <a:off x="337456" y="527594"/>
            <a:ext cx="11620864"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2326A085-7F66-866C-2D42-F6FA0DB6CA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5385" y="6471996"/>
            <a:ext cx="1121229" cy="283886"/>
          </a:xfrm>
          <a:prstGeom prst="rect">
            <a:avLst/>
          </a:prstGeom>
        </p:spPr>
      </p:pic>
      <p:sp>
        <p:nvSpPr>
          <p:cNvPr id="2" name="2022 BRAND PILLARS">
            <a:extLst>
              <a:ext uri="{FF2B5EF4-FFF2-40B4-BE49-F238E27FC236}">
                <a16:creationId xmlns:a16="http://schemas.microsoft.com/office/drawing/2014/main" id="{B99D9729-2A6E-4EC1-3C0F-4FA5F8C26DA1}"/>
              </a:ext>
            </a:extLst>
          </p:cNvPr>
          <p:cNvSpPr txBox="1"/>
          <p:nvPr/>
        </p:nvSpPr>
        <p:spPr>
          <a:xfrm>
            <a:off x="471466" y="147127"/>
            <a:ext cx="3425111"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l" defTabSz="584200">
              <a:lnSpc>
                <a:spcPts val="4500"/>
              </a:lnSpc>
              <a:defRPr sz="4200" b="1" u="sng">
                <a:latin typeface="Helvetica Neue"/>
                <a:ea typeface="Helvetica Neue"/>
                <a:cs typeface="Helvetica Neue"/>
                <a:sym typeface="Helvetica Neue"/>
              </a:defRPr>
            </a:lvl1pPr>
          </a:lstStyle>
          <a:p>
            <a:pPr>
              <a:lnSpc>
                <a:spcPct val="100000"/>
              </a:lnSpc>
            </a:pPr>
            <a:r>
              <a:rPr lang="it-IT" sz="2000" b="0" u="none" dirty="0">
                <a:latin typeface="Helvetica Neue" panose="02000503000000020004" pitchFamily="2"/>
                <a:ea typeface="Helvetica Neue" panose="02000503000000020004" pitchFamily="2"/>
                <a:cs typeface="Helvetica Neue" panose="02000503000000020004" pitchFamily="2"/>
              </a:rPr>
              <a:t>Home Page Zona 3 (HPZ3)</a:t>
            </a:r>
            <a:endParaRPr sz="1400" b="0" u="none" dirty="0">
              <a:latin typeface="Helvetica Neue" panose="02000503000000020004" pitchFamily="2"/>
              <a:ea typeface="Helvetica Neue" panose="02000503000000020004" pitchFamily="2"/>
              <a:cs typeface="Helvetica Neue" panose="02000503000000020004" pitchFamily="2"/>
            </a:endParaRPr>
          </a:p>
        </p:txBody>
      </p:sp>
      <p:sp>
        <p:nvSpPr>
          <p:cNvPr id="5" name="CuadroTexto 4">
            <a:extLst>
              <a:ext uri="{FF2B5EF4-FFF2-40B4-BE49-F238E27FC236}">
                <a16:creationId xmlns:a16="http://schemas.microsoft.com/office/drawing/2014/main" id="{69C4DFF6-0831-42DE-D7F6-7AE30B1B05B8}"/>
              </a:ext>
            </a:extLst>
          </p:cNvPr>
          <p:cNvSpPr txBox="1"/>
          <p:nvPr/>
        </p:nvSpPr>
        <p:spPr>
          <a:xfrm flipH="1">
            <a:off x="226147" y="4940954"/>
            <a:ext cx="4202291" cy="646331"/>
          </a:xfrm>
          <a:prstGeom prst="rect">
            <a:avLst/>
          </a:prstGeom>
          <a:noFill/>
        </p:spPr>
        <p:txBody>
          <a:bodyPr wrap="square" rtlCol="0">
            <a:spAutoFit/>
          </a:bodyPr>
          <a:lstStyle/>
          <a:p>
            <a:r>
              <a:rPr lang="es-ES" dirty="0">
                <a:latin typeface="Helvetica Neue" panose="02000503000000020004" pitchFamily="2"/>
                <a:ea typeface="Helvetica Neue" panose="02000503000000020004" pitchFamily="2"/>
                <a:cs typeface="Helvetica Neue" panose="02000503000000020004" pitchFamily="2"/>
              </a:rPr>
              <a:t>Tamaño 1131 x 716</a:t>
            </a:r>
          </a:p>
          <a:p>
            <a:r>
              <a:rPr lang="es-ES" dirty="0">
                <a:latin typeface="Helvetica Neue" panose="02000503000000020004" pitchFamily="2"/>
                <a:ea typeface="Helvetica Neue" panose="02000503000000020004" pitchFamily="2"/>
                <a:cs typeface="Helvetica Neue" panose="02000503000000020004" pitchFamily="2"/>
              </a:rPr>
              <a:t>Mobile 1131 x 716</a:t>
            </a:r>
            <a:endParaRPr lang="es-MX" dirty="0">
              <a:latin typeface="Helvetica Neue" panose="02000503000000020004" pitchFamily="2"/>
              <a:ea typeface="Helvetica Neue" panose="02000503000000020004" pitchFamily="2"/>
              <a:cs typeface="Helvetica Neue" panose="02000503000000020004" pitchFamily="2"/>
            </a:endParaRPr>
          </a:p>
        </p:txBody>
      </p:sp>
      <p:sp>
        <p:nvSpPr>
          <p:cNvPr id="6" name="CuadroTexto 5">
            <a:extLst>
              <a:ext uri="{FF2B5EF4-FFF2-40B4-BE49-F238E27FC236}">
                <a16:creationId xmlns:a16="http://schemas.microsoft.com/office/drawing/2014/main" id="{3DAA2E7E-4F65-0B53-7B19-785695C0F76F}"/>
              </a:ext>
            </a:extLst>
          </p:cNvPr>
          <p:cNvSpPr txBox="1"/>
          <p:nvPr/>
        </p:nvSpPr>
        <p:spPr>
          <a:xfrm flipH="1">
            <a:off x="337455" y="1466593"/>
            <a:ext cx="3166526" cy="369332"/>
          </a:xfrm>
          <a:prstGeom prst="rect">
            <a:avLst/>
          </a:prstGeom>
          <a:noFill/>
        </p:spPr>
        <p:txBody>
          <a:bodyPr wrap="square" rtlCol="0">
            <a:spAutoFit/>
          </a:bodyPr>
          <a:lstStyle/>
          <a:p>
            <a:r>
              <a:rPr lang="es-ES" sz="1800" b="1" dirty="0">
                <a:latin typeface="Helvetica Neue" panose="02000503000000020004" pitchFamily="2"/>
                <a:ea typeface="Helvetica Neue" panose="02000503000000020004" pitchFamily="2"/>
                <a:cs typeface="Helvetica Neue" panose="02000503000000020004" pitchFamily="2"/>
              </a:rPr>
              <a:t>POLARIZADOS</a:t>
            </a:r>
            <a:endParaRPr lang="es-MX" sz="1800" b="1" dirty="0">
              <a:latin typeface="Helvetica Neue" panose="02000503000000020004" pitchFamily="2"/>
              <a:ea typeface="Helvetica Neue" panose="02000503000000020004" pitchFamily="2"/>
              <a:cs typeface="Helvetica Neue" panose="02000503000000020004" pitchFamily="2"/>
            </a:endParaRPr>
          </a:p>
        </p:txBody>
      </p:sp>
      <p:sp>
        <p:nvSpPr>
          <p:cNvPr id="7" name="CuadroTexto 6">
            <a:extLst>
              <a:ext uri="{FF2B5EF4-FFF2-40B4-BE49-F238E27FC236}">
                <a16:creationId xmlns:a16="http://schemas.microsoft.com/office/drawing/2014/main" id="{83F92D28-B3AA-2967-D068-A87F63F9E15E}"/>
              </a:ext>
            </a:extLst>
          </p:cNvPr>
          <p:cNvSpPr txBox="1"/>
          <p:nvPr/>
        </p:nvSpPr>
        <p:spPr>
          <a:xfrm>
            <a:off x="7381795" y="2034084"/>
            <a:ext cx="3340634" cy="1754326"/>
          </a:xfrm>
          <a:prstGeom prst="rect">
            <a:avLst/>
          </a:prstGeom>
          <a:noFill/>
        </p:spPr>
        <p:txBody>
          <a:bodyPr wrap="square">
            <a:spAutoFit/>
          </a:bodyPr>
          <a:lstStyle/>
          <a:p>
            <a:r>
              <a:rPr lang="es-ES" dirty="0">
                <a:latin typeface="Helvetica Neue" panose="02000503000000020004" pitchFamily="2"/>
                <a:ea typeface="Helvetica Neue" panose="02000503000000020004" pitchFamily="2"/>
                <a:cs typeface="Helvetica Neue" panose="02000503000000020004" pitchFamily="2"/>
              </a:rPr>
              <a:t>No te pierdas ningún detalle: descubre nuestra selección de gafas polarizadas diseñadas para reducir el brillo y maximizar el contraste de color.</a:t>
            </a:r>
            <a:endParaRPr lang="es-MX" dirty="0">
              <a:latin typeface="Helvetica Neue" panose="02000503000000020004" pitchFamily="2"/>
              <a:ea typeface="Helvetica Neue" panose="02000503000000020004" pitchFamily="2"/>
              <a:cs typeface="Helvetica Neue" panose="02000503000000020004" pitchFamily="2"/>
            </a:endParaRPr>
          </a:p>
        </p:txBody>
      </p:sp>
      <p:pic>
        <p:nvPicPr>
          <p:cNvPr id="9" name="Imagen 8">
            <a:extLst>
              <a:ext uri="{FF2B5EF4-FFF2-40B4-BE49-F238E27FC236}">
                <a16:creationId xmlns:a16="http://schemas.microsoft.com/office/drawing/2014/main" id="{D193AD00-8A3C-92DD-BBA3-40A011B43D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730" t="17978" r="20449" b="17154"/>
          <a:stretch/>
        </p:blipFill>
        <p:spPr>
          <a:xfrm>
            <a:off x="337456" y="1835926"/>
            <a:ext cx="4298802" cy="2666736"/>
          </a:xfrm>
          <a:prstGeom prst="rect">
            <a:avLst/>
          </a:prstGeom>
        </p:spPr>
      </p:pic>
      <p:sp>
        <p:nvSpPr>
          <p:cNvPr id="11" name="CuadroTexto 10">
            <a:extLst>
              <a:ext uri="{FF2B5EF4-FFF2-40B4-BE49-F238E27FC236}">
                <a16:creationId xmlns:a16="http://schemas.microsoft.com/office/drawing/2014/main" id="{BD8551BC-8215-938B-EFE5-74C5B2D5E720}"/>
              </a:ext>
            </a:extLst>
          </p:cNvPr>
          <p:cNvSpPr txBox="1"/>
          <p:nvPr/>
        </p:nvSpPr>
        <p:spPr>
          <a:xfrm flipH="1">
            <a:off x="337456" y="761376"/>
            <a:ext cx="7119257" cy="369332"/>
          </a:xfrm>
          <a:prstGeom prst="rect">
            <a:avLst/>
          </a:prstGeom>
          <a:noFill/>
        </p:spPr>
        <p:txBody>
          <a:bodyPr wrap="square" rtlCol="0">
            <a:spAutoFit/>
          </a:bodyPr>
          <a:lstStyle/>
          <a:p>
            <a:r>
              <a:rPr lang="es-ES" dirty="0">
                <a:latin typeface="Helvetica Neue" panose="02000503000000020004" pitchFamily="2"/>
                <a:ea typeface="Helvetica Neue" panose="02000503000000020004" pitchFamily="2"/>
                <a:cs typeface="Helvetica Neue" panose="02000503000000020004" pitchFamily="2"/>
              </a:rPr>
              <a:t>Vigencia INDEFINIDA</a:t>
            </a:r>
            <a:endParaRPr lang="es-MX" dirty="0">
              <a:latin typeface="Helvetica Neue" panose="02000503000000020004" pitchFamily="2"/>
              <a:ea typeface="Helvetica Neue" panose="02000503000000020004" pitchFamily="2"/>
              <a:cs typeface="Helvetica Neue" panose="02000503000000020004" pitchFamily="2"/>
            </a:endParaRPr>
          </a:p>
        </p:txBody>
      </p:sp>
      <p:sp>
        <p:nvSpPr>
          <p:cNvPr id="8" name="CuadroTexto 7">
            <a:extLst>
              <a:ext uri="{FF2B5EF4-FFF2-40B4-BE49-F238E27FC236}">
                <a16:creationId xmlns:a16="http://schemas.microsoft.com/office/drawing/2014/main" id="{AD1B0652-19BE-9869-B3BC-213A75C7C982}"/>
              </a:ext>
            </a:extLst>
          </p:cNvPr>
          <p:cNvSpPr txBox="1"/>
          <p:nvPr/>
        </p:nvSpPr>
        <p:spPr>
          <a:xfrm>
            <a:off x="7686427" y="4693325"/>
            <a:ext cx="3036002" cy="1477328"/>
          </a:xfrm>
          <a:prstGeom prst="rect">
            <a:avLst/>
          </a:prstGeom>
          <a:noFill/>
        </p:spPr>
        <p:txBody>
          <a:bodyPr wrap="square">
            <a:spAutoFit/>
          </a:bodyPr>
          <a:lstStyle/>
          <a:p>
            <a:r>
              <a:rPr lang="en-US" sz="1800" b="0" i="0" dirty="0">
                <a:solidFill>
                  <a:srgbClr val="555555"/>
                </a:solidFill>
                <a:effectLst/>
                <a:latin typeface="Helvetica Neue" panose="02000503000000020004" pitchFamily="2"/>
                <a:ea typeface="Helvetica Neue" panose="02000503000000020004" pitchFamily="2"/>
                <a:cs typeface="Helvetica Neue" panose="02000503000000020004" pitchFamily="2"/>
              </a:rPr>
              <a:t>CL: </a:t>
            </a:r>
            <a:r>
              <a:rPr lang="en-US" sz="1800" b="0" i="0" dirty="0" err="1">
                <a:solidFill>
                  <a:srgbClr val="555555"/>
                </a:solidFill>
                <a:effectLst/>
                <a:latin typeface="Helvetica Neue" panose="02000503000000020004" pitchFamily="2"/>
                <a:ea typeface="Helvetica Neue" panose="02000503000000020004" pitchFamily="2"/>
                <a:cs typeface="Helvetica Neue" panose="02000503000000020004" pitchFamily="2"/>
              </a:rPr>
              <a:t>Anteojos</a:t>
            </a:r>
            <a:r>
              <a:rPr lang="en-US" sz="1800" b="0" i="0" dirty="0">
                <a:solidFill>
                  <a:srgbClr val="555555"/>
                </a:solidFill>
                <a:effectLst/>
                <a:latin typeface="Helvetica Neue" panose="02000503000000020004" pitchFamily="2"/>
                <a:ea typeface="Helvetica Neue" panose="02000503000000020004" pitchFamily="2"/>
                <a:cs typeface="Helvetica Neue" panose="02000503000000020004" pitchFamily="2"/>
              </a:rPr>
              <a:t> de Sol</a:t>
            </a:r>
          </a:p>
          <a:p>
            <a:r>
              <a:rPr lang="en-US" dirty="0">
                <a:solidFill>
                  <a:srgbClr val="555555"/>
                </a:solidFill>
                <a:latin typeface="Helvetica Neue" panose="02000503000000020004" pitchFamily="2"/>
                <a:ea typeface="Helvetica Neue" panose="02000503000000020004" pitchFamily="2"/>
                <a:cs typeface="Helvetica Neue" panose="02000503000000020004" pitchFamily="2"/>
              </a:rPr>
              <a:t>PE: </a:t>
            </a:r>
            <a:r>
              <a:rPr lang="en-US" dirty="0" err="1">
                <a:solidFill>
                  <a:srgbClr val="555555"/>
                </a:solidFill>
                <a:latin typeface="Helvetica Neue" panose="02000503000000020004" pitchFamily="2"/>
                <a:ea typeface="Helvetica Neue" panose="02000503000000020004" pitchFamily="2"/>
                <a:cs typeface="Helvetica Neue" panose="02000503000000020004" pitchFamily="2"/>
              </a:rPr>
              <a:t>Lentes</a:t>
            </a:r>
            <a:r>
              <a:rPr lang="en-US" dirty="0">
                <a:solidFill>
                  <a:srgbClr val="555555"/>
                </a:solidFill>
                <a:latin typeface="Helvetica Neue" panose="02000503000000020004" pitchFamily="2"/>
                <a:ea typeface="Helvetica Neue" panose="02000503000000020004" pitchFamily="2"/>
                <a:cs typeface="Helvetica Neue" panose="02000503000000020004" pitchFamily="2"/>
              </a:rPr>
              <a:t> de Sol</a:t>
            </a:r>
          </a:p>
          <a:p>
            <a:r>
              <a:rPr lang="en-US" dirty="0">
                <a:solidFill>
                  <a:srgbClr val="555555"/>
                </a:solidFill>
                <a:latin typeface="Helvetica Neue" panose="02000503000000020004" pitchFamily="2"/>
                <a:ea typeface="Helvetica Neue" panose="02000503000000020004" pitchFamily="2"/>
                <a:cs typeface="Helvetica Neue" panose="02000503000000020004" pitchFamily="2"/>
              </a:rPr>
              <a:t>CO: </a:t>
            </a:r>
            <a:r>
              <a:rPr lang="en-US" dirty="0" err="1">
                <a:solidFill>
                  <a:srgbClr val="555555"/>
                </a:solidFill>
                <a:latin typeface="Helvetica Neue" panose="02000503000000020004" pitchFamily="2"/>
                <a:ea typeface="Helvetica Neue" panose="02000503000000020004" pitchFamily="2"/>
                <a:cs typeface="Helvetica Neue" panose="02000503000000020004" pitchFamily="2"/>
              </a:rPr>
              <a:t>Gafas</a:t>
            </a:r>
            <a:r>
              <a:rPr lang="en-US" dirty="0">
                <a:solidFill>
                  <a:srgbClr val="555555"/>
                </a:solidFill>
                <a:latin typeface="Helvetica Neue" panose="02000503000000020004" pitchFamily="2"/>
                <a:ea typeface="Helvetica Neue" panose="02000503000000020004" pitchFamily="2"/>
                <a:cs typeface="Helvetica Neue" panose="02000503000000020004" pitchFamily="2"/>
              </a:rPr>
              <a:t> de Sol</a:t>
            </a:r>
          </a:p>
          <a:p>
            <a:r>
              <a:rPr lang="en-US" dirty="0">
                <a:solidFill>
                  <a:srgbClr val="555555"/>
                </a:solidFill>
                <a:latin typeface="Helvetica Neue" panose="02000503000000020004" pitchFamily="2"/>
                <a:ea typeface="Helvetica Neue" panose="02000503000000020004" pitchFamily="2"/>
                <a:cs typeface="Helvetica Neue" panose="02000503000000020004" pitchFamily="2"/>
              </a:rPr>
              <a:t>CR: </a:t>
            </a:r>
            <a:r>
              <a:rPr lang="es-ES" dirty="0">
                <a:solidFill>
                  <a:srgbClr val="555555"/>
                </a:solidFill>
                <a:latin typeface="Helvetica Neue" panose="02000503000000020004" pitchFamily="2"/>
                <a:ea typeface="Helvetica Neue" panose="02000503000000020004" pitchFamily="2"/>
                <a:cs typeface="Helvetica Neue" panose="02000503000000020004" pitchFamily="2"/>
              </a:rPr>
              <a:t>Aros de Sol</a:t>
            </a:r>
            <a:endParaRPr lang="es-MX" dirty="0"/>
          </a:p>
          <a:p>
            <a:endParaRPr lang="es-MX" dirty="0"/>
          </a:p>
        </p:txBody>
      </p:sp>
      <p:sp>
        <p:nvSpPr>
          <p:cNvPr id="12" name="CuadroTexto 11">
            <a:extLst>
              <a:ext uri="{FF2B5EF4-FFF2-40B4-BE49-F238E27FC236}">
                <a16:creationId xmlns:a16="http://schemas.microsoft.com/office/drawing/2014/main" id="{0F02EF01-5670-17DD-5546-76F07C1F643C}"/>
              </a:ext>
            </a:extLst>
          </p:cNvPr>
          <p:cNvSpPr txBox="1"/>
          <p:nvPr/>
        </p:nvSpPr>
        <p:spPr>
          <a:xfrm>
            <a:off x="107622" y="5917300"/>
            <a:ext cx="6314806" cy="923330"/>
          </a:xfrm>
          <a:prstGeom prst="rect">
            <a:avLst/>
          </a:prstGeom>
          <a:noFill/>
        </p:spPr>
        <p:txBody>
          <a:bodyPr wrap="none" rtlCol="0">
            <a:spAutoFit/>
          </a:bodyPr>
          <a:lstStyle/>
          <a:p>
            <a:r>
              <a:rPr lang="es-ES" b="1" dirty="0">
                <a:solidFill>
                  <a:srgbClr val="FF0000"/>
                </a:solidFill>
              </a:rPr>
              <a:t>Para PERU incluir en la parte inferior de los banners lo siguiente:</a:t>
            </a:r>
          </a:p>
          <a:p>
            <a:r>
              <a:rPr lang="es-ES" b="1" dirty="0">
                <a:solidFill>
                  <a:srgbClr val="FF0000"/>
                </a:solidFill>
              </a:rPr>
              <a:t>Ópticas GMO Perú S.A.C.</a:t>
            </a:r>
          </a:p>
          <a:p>
            <a:r>
              <a:rPr lang="es-ES" b="1" dirty="0">
                <a:solidFill>
                  <a:srgbClr val="FF0000"/>
                </a:solidFill>
              </a:rPr>
              <a:t>RUC 20467675436</a:t>
            </a:r>
            <a:endParaRPr lang="es-MX" b="1" dirty="0">
              <a:solidFill>
                <a:srgbClr val="FF0000"/>
              </a:solidFill>
            </a:endParaRPr>
          </a:p>
        </p:txBody>
      </p:sp>
    </p:spTree>
    <p:extLst>
      <p:ext uri="{BB962C8B-B14F-4D97-AF65-F5344CB8AC3E}">
        <p14:creationId xmlns:p14="http://schemas.microsoft.com/office/powerpoint/2010/main" val="14312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022 BRAND PILLARS">
            <a:extLst>
              <a:ext uri="{FF2B5EF4-FFF2-40B4-BE49-F238E27FC236}">
                <a16:creationId xmlns:a16="http://schemas.microsoft.com/office/drawing/2014/main" id="{BF6BFCAA-F53B-4B9C-9762-4ED8002F9CCC}"/>
              </a:ext>
            </a:extLst>
          </p:cNvPr>
          <p:cNvSpPr txBox="1"/>
          <p:nvPr/>
        </p:nvSpPr>
        <p:spPr>
          <a:xfrm>
            <a:off x="643038" y="532196"/>
            <a:ext cx="4565406" cy="41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l" defTabSz="584200">
              <a:lnSpc>
                <a:spcPts val="4500"/>
              </a:lnSpc>
              <a:defRPr sz="4200" b="1" u="sng">
                <a:latin typeface="Helvetica Neue"/>
                <a:ea typeface="Helvetica Neue"/>
                <a:cs typeface="Helvetica Neue"/>
                <a:sym typeface="Helvetica Neue"/>
              </a:defRPr>
            </a:lvl1pPr>
          </a:lstStyle>
          <a:p>
            <a:pPr>
              <a:lnSpc>
                <a:spcPct val="100000"/>
              </a:lnSpc>
            </a:pPr>
            <a:r>
              <a:rPr lang="it-IT" sz="2666" b="0" u="none" dirty="0"/>
              <a:t>PROMOCIONES</a:t>
            </a:r>
            <a:endParaRPr sz="1866" b="0" u="none" dirty="0"/>
          </a:p>
        </p:txBody>
      </p:sp>
      <p:sp>
        <p:nvSpPr>
          <p:cNvPr id="2" name="CuadroTexto 1">
            <a:extLst>
              <a:ext uri="{FF2B5EF4-FFF2-40B4-BE49-F238E27FC236}">
                <a16:creationId xmlns:a16="http://schemas.microsoft.com/office/drawing/2014/main" id="{9C40C57F-B55D-4D4E-A2DB-E321FB2522FC}"/>
              </a:ext>
            </a:extLst>
          </p:cNvPr>
          <p:cNvSpPr txBox="1"/>
          <p:nvPr/>
        </p:nvSpPr>
        <p:spPr>
          <a:xfrm>
            <a:off x="643038" y="1064397"/>
            <a:ext cx="1417055" cy="461537"/>
          </a:xfrm>
          <a:prstGeom prst="rect">
            <a:avLst/>
          </a:prstGeom>
          <a:noFill/>
        </p:spPr>
        <p:txBody>
          <a:bodyPr wrap="none" rtlCol="0">
            <a:spAutoFit/>
          </a:bodyPr>
          <a:lstStyle/>
          <a:p>
            <a:r>
              <a:rPr lang="es-ES" sz="2399" dirty="0"/>
              <a:t>Actualizar</a:t>
            </a:r>
            <a:endParaRPr lang="es-MX" sz="2399" dirty="0"/>
          </a:p>
        </p:txBody>
      </p:sp>
      <p:sp>
        <p:nvSpPr>
          <p:cNvPr id="8" name="CuadroTexto 7">
            <a:extLst>
              <a:ext uri="{FF2B5EF4-FFF2-40B4-BE49-F238E27FC236}">
                <a16:creationId xmlns:a16="http://schemas.microsoft.com/office/drawing/2014/main" id="{22B571CF-594C-4D2B-9F30-175291BB0DE7}"/>
              </a:ext>
            </a:extLst>
          </p:cNvPr>
          <p:cNvSpPr txBox="1"/>
          <p:nvPr/>
        </p:nvSpPr>
        <p:spPr>
          <a:xfrm>
            <a:off x="10393680" y="711668"/>
            <a:ext cx="904415" cy="461537"/>
          </a:xfrm>
          <a:prstGeom prst="rect">
            <a:avLst/>
          </a:prstGeom>
          <a:noFill/>
        </p:spPr>
        <p:txBody>
          <a:bodyPr wrap="none" rtlCol="0">
            <a:spAutoFit/>
          </a:bodyPr>
          <a:lstStyle/>
          <a:p>
            <a:r>
              <a:rPr lang="es-ES" sz="2399" b="1" dirty="0">
                <a:solidFill>
                  <a:schemeClr val="accent4">
                    <a:lumMod val="75000"/>
                  </a:schemeClr>
                </a:solidFill>
              </a:rPr>
              <a:t>CHILE</a:t>
            </a:r>
            <a:endParaRPr lang="es-MX" sz="2399" b="1" dirty="0">
              <a:solidFill>
                <a:schemeClr val="accent4">
                  <a:lumMod val="75000"/>
                </a:schemeClr>
              </a:solidFill>
            </a:endParaRPr>
          </a:p>
        </p:txBody>
      </p:sp>
      <p:sp>
        <p:nvSpPr>
          <p:cNvPr id="11" name="CuadroTexto 10">
            <a:extLst>
              <a:ext uri="{FF2B5EF4-FFF2-40B4-BE49-F238E27FC236}">
                <a16:creationId xmlns:a16="http://schemas.microsoft.com/office/drawing/2014/main" id="{2E4CDC2C-665B-424B-9FC0-613A0889E6D0}"/>
              </a:ext>
            </a:extLst>
          </p:cNvPr>
          <p:cNvSpPr txBox="1"/>
          <p:nvPr/>
        </p:nvSpPr>
        <p:spPr>
          <a:xfrm>
            <a:off x="3046380" y="5673876"/>
            <a:ext cx="6099240" cy="523220"/>
          </a:xfrm>
          <a:prstGeom prst="rect">
            <a:avLst/>
          </a:prstGeom>
          <a:noFill/>
        </p:spPr>
        <p:txBody>
          <a:bodyPr wrap="square">
            <a:spAutoFit/>
          </a:bodyPr>
          <a:lstStyle>
            <a:defPPr>
              <a:defRPr lang="es-MX"/>
            </a:defPPr>
            <a:lvl1pPr>
              <a:defRPr sz="1466" b="1"/>
            </a:lvl1pPr>
          </a:lstStyle>
          <a:p>
            <a:r>
              <a:rPr lang="es-ES" dirty="0"/>
              <a:t>¡APROVECHA NUESTRAS CUOTAS SIN INTERÉS!</a:t>
            </a:r>
          </a:p>
          <a:p>
            <a:r>
              <a:rPr lang="es-ES" dirty="0"/>
              <a:t>Desde 3 hasta 12 cuotas sin interés.</a:t>
            </a:r>
            <a:endParaRPr lang="es-MX" dirty="0"/>
          </a:p>
        </p:txBody>
      </p:sp>
      <p:pic>
        <p:nvPicPr>
          <p:cNvPr id="3" name="Imagen 2">
            <a:extLst>
              <a:ext uri="{FF2B5EF4-FFF2-40B4-BE49-F238E27FC236}">
                <a16:creationId xmlns:a16="http://schemas.microsoft.com/office/drawing/2014/main" id="{552E610E-CF5E-CF5E-CC83-76395B123000}"/>
              </a:ext>
            </a:extLst>
          </p:cNvPr>
          <p:cNvPicPr>
            <a:picLocks noChangeAspect="1"/>
          </p:cNvPicPr>
          <p:nvPr/>
        </p:nvPicPr>
        <p:blipFill>
          <a:blip r:embed="rId2"/>
          <a:stretch>
            <a:fillRect/>
          </a:stretch>
        </p:blipFill>
        <p:spPr>
          <a:xfrm>
            <a:off x="577401" y="5379236"/>
            <a:ext cx="1786274" cy="1190849"/>
          </a:xfrm>
          <a:prstGeom prst="rect">
            <a:avLst/>
          </a:prstGeom>
        </p:spPr>
      </p:pic>
      <p:pic>
        <p:nvPicPr>
          <p:cNvPr id="13" name="Imagen 12" descr="Logotipo&#10;&#10;Descripción generada automáticamente">
            <a:extLst>
              <a:ext uri="{FF2B5EF4-FFF2-40B4-BE49-F238E27FC236}">
                <a16:creationId xmlns:a16="http://schemas.microsoft.com/office/drawing/2014/main" id="{F3C948BF-5D33-CAF8-CB61-D518FA41E7D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2446" y="1708163"/>
            <a:ext cx="2272799" cy="1515199"/>
          </a:xfrm>
          <a:prstGeom prst="rect">
            <a:avLst/>
          </a:prstGeom>
        </p:spPr>
      </p:pic>
      <p:sp>
        <p:nvSpPr>
          <p:cNvPr id="17" name="CuadroTexto 16">
            <a:extLst>
              <a:ext uri="{FF2B5EF4-FFF2-40B4-BE49-F238E27FC236}">
                <a16:creationId xmlns:a16="http://schemas.microsoft.com/office/drawing/2014/main" id="{9911CE56-47D8-7255-768C-4955B2AA9814}"/>
              </a:ext>
            </a:extLst>
          </p:cNvPr>
          <p:cNvSpPr txBox="1"/>
          <p:nvPr/>
        </p:nvSpPr>
        <p:spPr>
          <a:xfrm>
            <a:off x="2843004" y="2123602"/>
            <a:ext cx="8906550" cy="1077218"/>
          </a:xfrm>
          <a:prstGeom prst="rect">
            <a:avLst/>
          </a:prstGeom>
          <a:noFill/>
        </p:spPr>
        <p:txBody>
          <a:bodyPr wrap="square">
            <a:spAutoFit/>
          </a:bodyPr>
          <a:lstStyle/>
          <a:p>
            <a:r>
              <a:rPr lang="es-ES" sz="1600" dirty="0"/>
              <a:t>Obtén un 30% de descuento sobre precio normal en la compra de la segunda unidad de anteojos de sol. Descuento valido por dos anteojos de sol. Descuento valido para producto de menor valor. Descuento no aplica para líquidos y/o accesorios. Descuento no acumulable con otras promociones y/o descuentos. Promoción válida en todas las tiendas Sunglass Hut desde el 01 de marzo al 31 de diciembre 2024</a:t>
            </a:r>
          </a:p>
        </p:txBody>
      </p:sp>
      <p:sp>
        <p:nvSpPr>
          <p:cNvPr id="15" name="CuadroTexto 14">
            <a:extLst>
              <a:ext uri="{FF2B5EF4-FFF2-40B4-BE49-F238E27FC236}">
                <a16:creationId xmlns:a16="http://schemas.microsoft.com/office/drawing/2014/main" id="{8D805AC7-EFFF-5701-BB75-7F5FF1F12CDC}"/>
              </a:ext>
            </a:extLst>
          </p:cNvPr>
          <p:cNvSpPr txBox="1"/>
          <p:nvPr/>
        </p:nvSpPr>
        <p:spPr>
          <a:xfrm>
            <a:off x="2843004" y="3672509"/>
            <a:ext cx="9310020" cy="1477328"/>
          </a:xfrm>
          <a:prstGeom prst="rect">
            <a:avLst/>
          </a:prstGeom>
          <a:noFill/>
        </p:spPr>
        <p:txBody>
          <a:bodyPr wrap="square">
            <a:spAutoFit/>
          </a:bodyPr>
          <a:lstStyle/>
          <a:p>
            <a:r>
              <a:rPr lang="es-ES" dirty="0"/>
              <a:t>Obtén un 40% de descuento sobre precio normal en la compra de la segunda unidad de anteojos de sol. Descuento valido por dos anteojos de sol. Descuento valido para producto de menor valor. Descuento no aplica para líquidos y/o accesorios. Descuento no acumulable con otras promociones y/o descuentos. Promoción válida en todas las tiendas Sunglass Hut desde el 07 al 16 de junio 2024.</a:t>
            </a:r>
            <a:endParaRPr lang="es-MX" dirty="0"/>
          </a:p>
        </p:txBody>
      </p:sp>
      <p:sp>
        <p:nvSpPr>
          <p:cNvPr id="18" name="CuadroTexto 17">
            <a:extLst>
              <a:ext uri="{FF2B5EF4-FFF2-40B4-BE49-F238E27FC236}">
                <a16:creationId xmlns:a16="http://schemas.microsoft.com/office/drawing/2014/main" id="{25655350-B51C-1F1C-BFE6-22492F6719C6}"/>
              </a:ext>
            </a:extLst>
          </p:cNvPr>
          <p:cNvSpPr txBox="1"/>
          <p:nvPr/>
        </p:nvSpPr>
        <p:spPr>
          <a:xfrm>
            <a:off x="2843004" y="3280936"/>
            <a:ext cx="4019049" cy="461537"/>
          </a:xfrm>
          <a:prstGeom prst="rect">
            <a:avLst/>
          </a:prstGeom>
          <a:noFill/>
        </p:spPr>
        <p:txBody>
          <a:bodyPr wrap="none" rtlCol="0">
            <a:spAutoFit/>
          </a:bodyPr>
          <a:lstStyle/>
          <a:p>
            <a:r>
              <a:rPr lang="es-ES" sz="2399" b="1" dirty="0">
                <a:solidFill>
                  <a:schemeClr val="accent4">
                    <a:lumMod val="75000"/>
                  </a:schemeClr>
                </a:solidFill>
              </a:rPr>
              <a:t>EXHIBIR DEL 7 AL 16 DE JUNIO</a:t>
            </a:r>
            <a:endParaRPr lang="es-MX" sz="2399" b="1" dirty="0">
              <a:solidFill>
                <a:schemeClr val="accent4">
                  <a:lumMod val="75000"/>
                </a:schemeClr>
              </a:solidFill>
            </a:endParaRPr>
          </a:p>
        </p:txBody>
      </p:sp>
      <p:sp>
        <p:nvSpPr>
          <p:cNvPr id="6" name="CuadroTexto 5">
            <a:extLst>
              <a:ext uri="{FF2B5EF4-FFF2-40B4-BE49-F238E27FC236}">
                <a16:creationId xmlns:a16="http://schemas.microsoft.com/office/drawing/2014/main" id="{DA0B3487-9758-0DC2-46E4-AD7DE497BE73}"/>
              </a:ext>
            </a:extLst>
          </p:cNvPr>
          <p:cNvSpPr txBox="1"/>
          <p:nvPr/>
        </p:nvSpPr>
        <p:spPr>
          <a:xfrm>
            <a:off x="2843003" y="1667145"/>
            <a:ext cx="8135560" cy="461537"/>
          </a:xfrm>
          <a:prstGeom prst="rect">
            <a:avLst/>
          </a:prstGeom>
          <a:noFill/>
        </p:spPr>
        <p:txBody>
          <a:bodyPr wrap="none" rtlCol="0">
            <a:spAutoFit/>
          </a:bodyPr>
          <a:lstStyle/>
          <a:p>
            <a:r>
              <a:rPr lang="es-ES" sz="2399" b="1" dirty="0">
                <a:solidFill>
                  <a:schemeClr val="accent4">
                    <a:lumMod val="75000"/>
                  </a:schemeClr>
                </a:solidFill>
              </a:rPr>
              <a:t>EXHIBIR DEL 3 AL 6 DE JUNIO Y DEL 17 DE JUNIO EN ADELANTE</a:t>
            </a:r>
            <a:endParaRPr lang="es-MX" sz="2399" b="1" dirty="0">
              <a:solidFill>
                <a:schemeClr val="accent4">
                  <a:lumMod val="75000"/>
                </a:schemeClr>
              </a:solidFill>
            </a:endParaRPr>
          </a:p>
        </p:txBody>
      </p:sp>
      <p:pic>
        <p:nvPicPr>
          <p:cNvPr id="7" name="Imagen 6">
            <a:extLst>
              <a:ext uri="{FF2B5EF4-FFF2-40B4-BE49-F238E27FC236}">
                <a16:creationId xmlns:a16="http://schemas.microsoft.com/office/drawing/2014/main" id="{A873055E-46F2-9A0B-CB61-8C97508CF06B}"/>
              </a:ext>
            </a:extLst>
          </p:cNvPr>
          <p:cNvPicPr>
            <a:picLocks noChangeAspect="1"/>
          </p:cNvPicPr>
          <p:nvPr/>
        </p:nvPicPr>
        <p:blipFill>
          <a:blip r:embed="rId4"/>
          <a:stretch>
            <a:fillRect/>
          </a:stretch>
        </p:blipFill>
        <p:spPr>
          <a:xfrm>
            <a:off x="546228" y="3405591"/>
            <a:ext cx="2169017" cy="1445433"/>
          </a:xfrm>
          <a:prstGeom prst="rect">
            <a:avLst/>
          </a:prstGeom>
        </p:spPr>
      </p:pic>
    </p:spTree>
    <p:extLst>
      <p:ext uri="{BB962C8B-B14F-4D97-AF65-F5344CB8AC3E}">
        <p14:creationId xmlns:p14="http://schemas.microsoft.com/office/powerpoint/2010/main" val="2620006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2B571CF-594C-4D2B-9F30-175291BB0DE7}"/>
              </a:ext>
            </a:extLst>
          </p:cNvPr>
          <p:cNvSpPr txBox="1"/>
          <p:nvPr/>
        </p:nvSpPr>
        <p:spPr>
          <a:xfrm>
            <a:off x="9592088" y="942439"/>
            <a:ext cx="1597297" cy="461537"/>
          </a:xfrm>
          <a:prstGeom prst="rect">
            <a:avLst/>
          </a:prstGeom>
          <a:noFill/>
        </p:spPr>
        <p:txBody>
          <a:bodyPr wrap="none" rtlCol="0">
            <a:spAutoFit/>
          </a:bodyPr>
          <a:lstStyle/>
          <a:p>
            <a:r>
              <a:rPr lang="es-ES" sz="2399" b="1" dirty="0">
                <a:solidFill>
                  <a:schemeClr val="accent4">
                    <a:lumMod val="75000"/>
                  </a:schemeClr>
                </a:solidFill>
              </a:rPr>
              <a:t>COLOMBIA</a:t>
            </a:r>
            <a:endParaRPr lang="es-MX" sz="2399" b="1" dirty="0">
              <a:solidFill>
                <a:schemeClr val="accent4">
                  <a:lumMod val="75000"/>
                </a:schemeClr>
              </a:solidFill>
            </a:endParaRPr>
          </a:p>
        </p:txBody>
      </p:sp>
      <p:pic>
        <p:nvPicPr>
          <p:cNvPr id="3" name="Imagen 2">
            <a:extLst>
              <a:ext uri="{FF2B5EF4-FFF2-40B4-BE49-F238E27FC236}">
                <a16:creationId xmlns:a16="http://schemas.microsoft.com/office/drawing/2014/main" id="{721A51E3-50BF-0A74-8381-CA59CA4F7E43}"/>
              </a:ext>
            </a:extLst>
          </p:cNvPr>
          <p:cNvPicPr>
            <a:picLocks noChangeAspect="1"/>
          </p:cNvPicPr>
          <p:nvPr/>
        </p:nvPicPr>
        <p:blipFill>
          <a:blip r:embed="rId2"/>
          <a:stretch>
            <a:fillRect/>
          </a:stretch>
        </p:blipFill>
        <p:spPr>
          <a:xfrm>
            <a:off x="271618" y="1647894"/>
            <a:ext cx="1417055" cy="944703"/>
          </a:xfrm>
          <a:prstGeom prst="rect">
            <a:avLst/>
          </a:prstGeom>
        </p:spPr>
      </p:pic>
      <p:sp>
        <p:nvSpPr>
          <p:cNvPr id="14" name="2022 BRAND PILLARS">
            <a:extLst>
              <a:ext uri="{FF2B5EF4-FFF2-40B4-BE49-F238E27FC236}">
                <a16:creationId xmlns:a16="http://schemas.microsoft.com/office/drawing/2014/main" id="{93300DFC-0971-4AE1-12BB-5FC53616CFEF}"/>
              </a:ext>
            </a:extLst>
          </p:cNvPr>
          <p:cNvSpPr txBox="1"/>
          <p:nvPr/>
        </p:nvSpPr>
        <p:spPr>
          <a:xfrm>
            <a:off x="643038" y="532196"/>
            <a:ext cx="4565406" cy="41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l" defTabSz="584200">
              <a:lnSpc>
                <a:spcPts val="4500"/>
              </a:lnSpc>
              <a:defRPr sz="4200" b="1" u="sng">
                <a:latin typeface="Helvetica Neue"/>
                <a:ea typeface="Helvetica Neue"/>
                <a:cs typeface="Helvetica Neue"/>
                <a:sym typeface="Helvetica Neue"/>
              </a:defRPr>
            </a:lvl1pPr>
          </a:lstStyle>
          <a:p>
            <a:pPr>
              <a:lnSpc>
                <a:spcPct val="100000"/>
              </a:lnSpc>
            </a:pPr>
            <a:r>
              <a:rPr lang="it-IT" sz="2666" b="0" u="none" dirty="0"/>
              <a:t>PROMOCIONES</a:t>
            </a:r>
            <a:endParaRPr sz="1866" b="0" u="none" dirty="0"/>
          </a:p>
        </p:txBody>
      </p:sp>
      <p:sp>
        <p:nvSpPr>
          <p:cNvPr id="15" name="CuadroTexto 14">
            <a:extLst>
              <a:ext uri="{FF2B5EF4-FFF2-40B4-BE49-F238E27FC236}">
                <a16:creationId xmlns:a16="http://schemas.microsoft.com/office/drawing/2014/main" id="{228E3A38-4B55-345B-C56F-018503AB7211}"/>
              </a:ext>
            </a:extLst>
          </p:cNvPr>
          <p:cNvSpPr txBox="1"/>
          <p:nvPr/>
        </p:nvSpPr>
        <p:spPr>
          <a:xfrm>
            <a:off x="643038" y="1064397"/>
            <a:ext cx="1417055" cy="461537"/>
          </a:xfrm>
          <a:prstGeom prst="rect">
            <a:avLst/>
          </a:prstGeom>
          <a:noFill/>
        </p:spPr>
        <p:txBody>
          <a:bodyPr wrap="none" rtlCol="0">
            <a:spAutoFit/>
          </a:bodyPr>
          <a:lstStyle/>
          <a:p>
            <a:r>
              <a:rPr lang="es-ES" sz="2399" dirty="0"/>
              <a:t>Actualizar</a:t>
            </a:r>
            <a:endParaRPr lang="es-MX" sz="2399" dirty="0"/>
          </a:p>
        </p:txBody>
      </p:sp>
      <p:sp>
        <p:nvSpPr>
          <p:cNvPr id="17" name="CuadroTexto 16">
            <a:extLst>
              <a:ext uri="{FF2B5EF4-FFF2-40B4-BE49-F238E27FC236}">
                <a16:creationId xmlns:a16="http://schemas.microsoft.com/office/drawing/2014/main" id="{2B6E08CA-327C-A454-63D1-61F5953AC42A}"/>
              </a:ext>
            </a:extLst>
          </p:cNvPr>
          <p:cNvSpPr txBox="1"/>
          <p:nvPr/>
        </p:nvSpPr>
        <p:spPr>
          <a:xfrm>
            <a:off x="1760905" y="1774316"/>
            <a:ext cx="10117931" cy="707886"/>
          </a:xfrm>
          <a:prstGeom prst="rect">
            <a:avLst/>
          </a:prstGeom>
          <a:noFill/>
        </p:spPr>
        <p:txBody>
          <a:bodyPr wrap="square">
            <a:spAutoFit/>
          </a:bodyPr>
          <a:lstStyle/>
          <a:p>
            <a:r>
              <a:rPr lang="es-ES" sz="1000" dirty="0"/>
              <a:t>Promoción válida en tiendas Sunglass Hut a nivel nacional del 1 de Marzo al 30 de Abril de 2024 y/o hasta agotar inventario. Son 23.000 unidades disponibles. Por la compra de unas (1) gafas de sol lleva el segundo par de gafas de sol con 30% de descuento. Aplicable al producto de menor valor. El descuento sólo aplica por la compra de (1) unas gafas de sol sobre precio de etiqueta. El descuento no aplica para </a:t>
            </a:r>
            <a:r>
              <a:rPr lang="es-ES" sz="1000" dirty="0" err="1"/>
              <a:t>Oakley</a:t>
            </a:r>
            <a:r>
              <a:rPr lang="es-ES" sz="1000" dirty="0"/>
              <a:t> – Familia </a:t>
            </a:r>
            <a:r>
              <a:rPr lang="es-ES" sz="1000" dirty="0" err="1"/>
              <a:t>Fisiomorfa</a:t>
            </a:r>
            <a:r>
              <a:rPr lang="es-ES" sz="1000" dirty="0"/>
              <a:t>: Kato, </a:t>
            </a:r>
            <a:r>
              <a:rPr lang="es-ES" sz="1000" dirty="0" err="1"/>
              <a:t>Encoder</a:t>
            </a:r>
            <a:r>
              <a:rPr lang="es-ES" sz="1000" dirty="0"/>
              <a:t> y </a:t>
            </a:r>
            <a:r>
              <a:rPr lang="es-ES" sz="1000" dirty="0" err="1"/>
              <a:t>Subzero</a:t>
            </a:r>
            <a:r>
              <a:rPr lang="es-ES" sz="1000" dirty="0"/>
              <a:t>, colecciones especiales o ediciones limitadas, Supernova, Ray Ban </a:t>
            </a:r>
            <a:r>
              <a:rPr lang="es-ES" sz="1000" dirty="0" err="1"/>
              <a:t>Stories</a:t>
            </a:r>
            <a:r>
              <a:rPr lang="es-ES" sz="1000" dirty="0"/>
              <a:t>, Ray Ban Reverse, ni kits de limpieza y accesorios. Para acceder al descuento la compra debe realizarse el mismo día y deberá constar en la misma factura. No acumulable con otras promociones, convenios o descuentos.</a:t>
            </a:r>
          </a:p>
        </p:txBody>
      </p:sp>
      <p:sp>
        <p:nvSpPr>
          <p:cNvPr id="13" name="CuadroTexto 12">
            <a:extLst>
              <a:ext uri="{FF2B5EF4-FFF2-40B4-BE49-F238E27FC236}">
                <a16:creationId xmlns:a16="http://schemas.microsoft.com/office/drawing/2014/main" id="{2F2696D0-DA33-C8F7-71D6-04CA84A14608}"/>
              </a:ext>
            </a:extLst>
          </p:cNvPr>
          <p:cNvSpPr txBox="1"/>
          <p:nvPr/>
        </p:nvSpPr>
        <p:spPr>
          <a:xfrm>
            <a:off x="2211411" y="4310711"/>
            <a:ext cx="9935611" cy="1015663"/>
          </a:xfrm>
          <a:prstGeom prst="rect">
            <a:avLst/>
          </a:prstGeom>
          <a:noFill/>
        </p:spPr>
        <p:txBody>
          <a:bodyPr wrap="square">
            <a:spAutoFit/>
          </a:bodyPr>
          <a:lstStyle/>
          <a:p>
            <a:r>
              <a:rPr lang="es-ES" sz="1200" dirty="0"/>
              <a:t>Promoción válida en determinadas tiendas físicas Sunglass Hut a nivel nacional del 7 al 16 de junio del 2024 y/o hasta agotar inventario. Son 23.000 unidades disponibles. Por la compra de unas (1) gafas de sol lleva el segundo par de gafas de sol con 40% de descuento. Aplicable al producto de menor valor. El descuento sólo aplica por la compra de (1) unas gafas de sol sobre precio de etiqueta y no aplica en líquidos, kits de limpieza y accesorios. Para acceder al descuento la compra debe realizarse el mismo día y deberá constar en la misma factura. Esta promoción NO aplica para la tienda Sunglass Hut Aeropuerto Internacional el Dorado Bogotá. No acumulable con otras promociones, convenios o descuentos. LUXOTTICA OF COLOMBIA S.A.S. </a:t>
            </a:r>
          </a:p>
        </p:txBody>
      </p:sp>
      <p:sp>
        <p:nvSpPr>
          <p:cNvPr id="4" name="CuadroTexto 3">
            <a:extLst>
              <a:ext uri="{FF2B5EF4-FFF2-40B4-BE49-F238E27FC236}">
                <a16:creationId xmlns:a16="http://schemas.microsoft.com/office/drawing/2014/main" id="{7883C414-9777-E19D-8832-F0F059D9F1FE}"/>
              </a:ext>
            </a:extLst>
          </p:cNvPr>
          <p:cNvSpPr txBox="1"/>
          <p:nvPr/>
        </p:nvSpPr>
        <p:spPr>
          <a:xfrm>
            <a:off x="2214694" y="3988521"/>
            <a:ext cx="3066865" cy="369332"/>
          </a:xfrm>
          <a:prstGeom prst="rect">
            <a:avLst/>
          </a:prstGeom>
          <a:noFill/>
        </p:spPr>
        <p:txBody>
          <a:bodyPr wrap="none" rtlCol="0">
            <a:spAutoFit/>
          </a:bodyPr>
          <a:lstStyle/>
          <a:p>
            <a:r>
              <a:rPr lang="es-ES" b="1" dirty="0">
                <a:solidFill>
                  <a:schemeClr val="accent4">
                    <a:lumMod val="75000"/>
                  </a:schemeClr>
                </a:solidFill>
              </a:rPr>
              <a:t>EXHIBIR DEL 7 AL 16 DE JUNIO</a:t>
            </a:r>
            <a:endParaRPr lang="es-MX" b="1" dirty="0">
              <a:solidFill>
                <a:schemeClr val="accent4">
                  <a:lumMod val="75000"/>
                </a:schemeClr>
              </a:solidFill>
            </a:endParaRPr>
          </a:p>
        </p:txBody>
      </p:sp>
      <p:sp>
        <p:nvSpPr>
          <p:cNvPr id="5" name="CuadroTexto 4">
            <a:extLst>
              <a:ext uri="{FF2B5EF4-FFF2-40B4-BE49-F238E27FC236}">
                <a16:creationId xmlns:a16="http://schemas.microsoft.com/office/drawing/2014/main" id="{4878C168-85C8-3263-039B-0EEFBD2DC0E5}"/>
              </a:ext>
            </a:extLst>
          </p:cNvPr>
          <p:cNvSpPr txBox="1"/>
          <p:nvPr/>
        </p:nvSpPr>
        <p:spPr>
          <a:xfrm>
            <a:off x="1926365" y="1514968"/>
            <a:ext cx="4833374" cy="307777"/>
          </a:xfrm>
          <a:prstGeom prst="rect">
            <a:avLst/>
          </a:prstGeom>
          <a:noFill/>
        </p:spPr>
        <p:txBody>
          <a:bodyPr wrap="none" rtlCol="0">
            <a:spAutoFit/>
          </a:bodyPr>
          <a:lstStyle/>
          <a:p>
            <a:r>
              <a:rPr lang="es-ES" sz="1400" b="1" dirty="0">
                <a:solidFill>
                  <a:schemeClr val="accent4">
                    <a:lumMod val="75000"/>
                  </a:schemeClr>
                </a:solidFill>
              </a:rPr>
              <a:t>EXHIBIR DEL 3 AL 6 DE JUNIO Y DEL 17 DE JUNIO EN ADELANTE</a:t>
            </a:r>
            <a:endParaRPr lang="es-MX" sz="1400" b="1" dirty="0">
              <a:solidFill>
                <a:schemeClr val="accent4">
                  <a:lumMod val="75000"/>
                </a:schemeClr>
              </a:solidFill>
            </a:endParaRPr>
          </a:p>
        </p:txBody>
      </p:sp>
      <p:pic>
        <p:nvPicPr>
          <p:cNvPr id="6" name="Imagen 5">
            <a:extLst>
              <a:ext uri="{FF2B5EF4-FFF2-40B4-BE49-F238E27FC236}">
                <a16:creationId xmlns:a16="http://schemas.microsoft.com/office/drawing/2014/main" id="{97F3B60B-9ED2-0E95-C961-A623CF78CE88}"/>
              </a:ext>
            </a:extLst>
          </p:cNvPr>
          <p:cNvPicPr>
            <a:picLocks noChangeAspect="1"/>
          </p:cNvPicPr>
          <p:nvPr/>
        </p:nvPicPr>
        <p:blipFill>
          <a:blip r:embed="rId3"/>
          <a:stretch>
            <a:fillRect/>
          </a:stretch>
        </p:blipFill>
        <p:spPr>
          <a:xfrm>
            <a:off x="248017" y="4046495"/>
            <a:ext cx="1966677" cy="1310594"/>
          </a:xfrm>
          <a:prstGeom prst="rect">
            <a:avLst/>
          </a:prstGeom>
        </p:spPr>
      </p:pic>
      <p:sp>
        <p:nvSpPr>
          <p:cNvPr id="11" name="CuadroTexto 10">
            <a:extLst>
              <a:ext uri="{FF2B5EF4-FFF2-40B4-BE49-F238E27FC236}">
                <a16:creationId xmlns:a16="http://schemas.microsoft.com/office/drawing/2014/main" id="{74B5DAD1-E747-CFB6-CB65-55EF95A05D49}"/>
              </a:ext>
            </a:extLst>
          </p:cNvPr>
          <p:cNvSpPr txBox="1"/>
          <p:nvPr/>
        </p:nvSpPr>
        <p:spPr>
          <a:xfrm>
            <a:off x="197683" y="3718886"/>
            <a:ext cx="2067343" cy="461537"/>
          </a:xfrm>
          <a:prstGeom prst="rect">
            <a:avLst/>
          </a:prstGeom>
          <a:noFill/>
        </p:spPr>
        <p:txBody>
          <a:bodyPr wrap="square" rtlCol="0">
            <a:spAutoFit/>
          </a:bodyPr>
          <a:lstStyle/>
          <a:p>
            <a:r>
              <a:rPr lang="es-ES" sz="2399" b="1" dirty="0">
                <a:solidFill>
                  <a:srgbClr val="FFC000"/>
                </a:solidFill>
              </a:rPr>
              <a:t>*Gafas de sol</a:t>
            </a:r>
            <a:endParaRPr lang="es-MX" sz="2399" b="1" dirty="0">
              <a:solidFill>
                <a:srgbClr val="FFC000"/>
              </a:solidFill>
            </a:endParaRPr>
          </a:p>
        </p:txBody>
      </p:sp>
      <p:sp>
        <p:nvSpPr>
          <p:cNvPr id="16" name="CuadroTexto 15">
            <a:extLst>
              <a:ext uri="{FF2B5EF4-FFF2-40B4-BE49-F238E27FC236}">
                <a16:creationId xmlns:a16="http://schemas.microsoft.com/office/drawing/2014/main" id="{15ED31E5-7B94-AEFC-B8B2-6F3A72F662F7}"/>
              </a:ext>
            </a:extLst>
          </p:cNvPr>
          <p:cNvSpPr txBox="1"/>
          <p:nvPr/>
        </p:nvSpPr>
        <p:spPr>
          <a:xfrm>
            <a:off x="1728386" y="2652223"/>
            <a:ext cx="9209410" cy="900246"/>
          </a:xfrm>
          <a:prstGeom prst="rect">
            <a:avLst/>
          </a:prstGeom>
          <a:noFill/>
        </p:spPr>
        <p:txBody>
          <a:bodyPr wrap="square">
            <a:spAutoFit/>
          </a:bodyPr>
          <a:lstStyle>
            <a:defPPr>
              <a:defRPr lang="es-MX"/>
            </a:defPPr>
            <a:lvl1pPr>
              <a:defRPr sz="1200"/>
            </a:lvl1pPr>
          </a:lstStyle>
          <a:p>
            <a:r>
              <a:rPr lang="es-ES" sz="1050" dirty="0"/>
              <a:t>Promoción válida en la tienda Sunglass Hut Aeropuerto Internacional el Dorado Bogotá del 3 de enero al 30 de septiembre del 2024 y/o hasta agotar inventario. Son 1.000 unidades disponibles. Por la compra de unas (1) gafas de sol lleva el segundo par de gafas de sol con 15% de descuento. Aplicable al producto de menor valor. El descuento sólo aplica por la compra de (1) unas gafas de sol sobre precio de etiqueta. El descuento no aplica en líquidos, kits de limpieza, ni accesorios. Para acceder al descuento la compra debe realizarse el mismo día y deberá constar en la misma factura. No acumulable con otras promociones, convenios o descuentos. LUXOTTICA OF COLOMBIA S.A.S. </a:t>
            </a:r>
          </a:p>
        </p:txBody>
      </p:sp>
      <p:pic>
        <p:nvPicPr>
          <p:cNvPr id="18" name="Imagen 17">
            <a:extLst>
              <a:ext uri="{FF2B5EF4-FFF2-40B4-BE49-F238E27FC236}">
                <a16:creationId xmlns:a16="http://schemas.microsoft.com/office/drawing/2014/main" id="{595BE36B-E746-D41F-D267-C3A0812B0D4A}"/>
              </a:ext>
            </a:extLst>
          </p:cNvPr>
          <p:cNvPicPr>
            <a:picLocks noChangeAspect="1"/>
          </p:cNvPicPr>
          <p:nvPr/>
        </p:nvPicPr>
        <p:blipFill>
          <a:blip r:embed="rId2"/>
          <a:stretch>
            <a:fillRect/>
          </a:stretch>
        </p:blipFill>
        <p:spPr>
          <a:xfrm>
            <a:off x="271618" y="2643895"/>
            <a:ext cx="1417055" cy="944703"/>
          </a:xfrm>
          <a:prstGeom prst="rect">
            <a:avLst/>
          </a:prstGeom>
        </p:spPr>
      </p:pic>
      <p:sp>
        <p:nvSpPr>
          <p:cNvPr id="19" name="Rectángulo 18">
            <a:extLst>
              <a:ext uri="{FF2B5EF4-FFF2-40B4-BE49-F238E27FC236}">
                <a16:creationId xmlns:a16="http://schemas.microsoft.com/office/drawing/2014/main" id="{99DF2603-6C84-3E4A-BE5A-A09AC0C4E3FA}"/>
              </a:ext>
            </a:extLst>
          </p:cNvPr>
          <p:cNvSpPr/>
          <p:nvPr/>
        </p:nvSpPr>
        <p:spPr>
          <a:xfrm>
            <a:off x="311331" y="2651028"/>
            <a:ext cx="770849" cy="527749"/>
          </a:xfrm>
          <a:prstGeom prst="rect">
            <a:avLst/>
          </a:prstGeom>
          <a:solidFill>
            <a:srgbClr val="CC0000"/>
          </a:solid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b="1" i="1" dirty="0">
                <a:solidFill>
                  <a:srgbClr val="FFC000"/>
                </a:solidFill>
                <a:latin typeface="Helvetica Neue" panose="02000503000000020004" pitchFamily="2"/>
                <a:ea typeface="Helvetica Neue" panose="02000503000000020004" pitchFamily="2"/>
                <a:cs typeface="Helvetica Neue" panose="02000503000000020004" pitchFamily="2"/>
              </a:rPr>
              <a:t>15%</a:t>
            </a:r>
            <a:endParaRPr lang="es-MX" sz="2000" b="1" i="1" dirty="0">
              <a:solidFill>
                <a:srgbClr val="FFC000"/>
              </a:solidFill>
              <a:latin typeface="Helvetica Neue" panose="02000503000000020004" pitchFamily="2"/>
              <a:ea typeface="Helvetica Neue" panose="02000503000000020004" pitchFamily="2"/>
              <a:cs typeface="Helvetica Neue" panose="02000503000000020004" pitchFamily="2"/>
            </a:endParaRPr>
          </a:p>
        </p:txBody>
      </p:sp>
      <p:sp>
        <p:nvSpPr>
          <p:cNvPr id="20" name="Estrella: 5 puntas 19">
            <a:extLst>
              <a:ext uri="{FF2B5EF4-FFF2-40B4-BE49-F238E27FC236}">
                <a16:creationId xmlns:a16="http://schemas.microsoft.com/office/drawing/2014/main" id="{E3668180-CD8D-5666-6C17-497042E77F6F}"/>
              </a:ext>
            </a:extLst>
          </p:cNvPr>
          <p:cNvSpPr/>
          <p:nvPr/>
        </p:nvSpPr>
        <p:spPr>
          <a:xfrm>
            <a:off x="10803492" y="2570419"/>
            <a:ext cx="957638" cy="688965"/>
          </a:xfrm>
          <a:prstGeom prst="star5">
            <a:avLst/>
          </a:prstGeom>
          <a:solidFill>
            <a:srgbClr val="FFFF00"/>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FFC000"/>
                </a:solidFill>
              </a:rPr>
              <a:t>NEW</a:t>
            </a:r>
            <a:endParaRPr lang="es-MX" sz="1200" b="1" dirty="0">
              <a:solidFill>
                <a:srgbClr val="FFC000"/>
              </a:solidFill>
            </a:endParaRPr>
          </a:p>
        </p:txBody>
      </p:sp>
      <p:sp>
        <p:nvSpPr>
          <p:cNvPr id="21" name="CuadroTexto 20">
            <a:extLst>
              <a:ext uri="{FF2B5EF4-FFF2-40B4-BE49-F238E27FC236}">
                <a16:creationId xmlns:a16="http://schemas.microsoft.com/office/drawing/2014/main" id="{477EAD04-77FF-A749-9798-796B01078AC6}"/>
              </a:ext>
            </a:extLst>
          </p:cNvPr>
          <p:cNvSpPr txBox="1"/>
          <p:nvPr/>
        </p:nvSpPr>
        <p:spPr>
          <a:xfrm>
            <a:off x="1835311" y="2438708"/>
            <a:ext cx="4833374" cy="307777"/>
          </a:xfrm>
          <a:prstGeom prst="rect">
            <a:avLst/>
          </a:prstGeom>
          <a:noFill/>
        </p:spPr>
        <p:txBody>
          <a:bodyPr wrap="none" rtlCol="0">
            <a:spAutoFit/>
          </a:bodyPr>
          <a:lstStyle/>
          <a:p>
            <a:r>
              <a:rPr lang="es-ES" sz="1400" b="1" dirty="0">
                <a:solidFill>
                  <a:schemeClr val="accent4">
                    <a:lumMod val="75000"/>
                  </a:schemeClr>
                </a:solidFill>
              </a:rPr>
              <a:t>EXHIBIR DEL 3 AL 6 DE JUNIO Y DEL 17 DE JUNIO EN ADELANTE</a:t>
            </a:r>
            <a:endParaRPr lang="es-MX" sz="1400" b="1" dirty="0">
              <a:solidFill>
                <a:schemeClr val="accent4">
                  <a:lumMod val="75000"/>
                </a:schemeClr>
              </a:solidFill>
            </a:endParaRPr>
          </a:p>
        </p:txBody>
      </p:sp>
      <p:sp>
        <p:nvSpPr>
          <p:cNvPr id="22" name="CuadroTexto 21">
            <a:extLst>
              <a:ext uri="{FF2B5EF4-FFF2-40B4-BE49-F238E27FC236}">
                <a16:creationId xmlns:a16="http://schemas.microsoft.com/office/drawing/2014/main" id="{BB4AE5A0-B832-3742-9695-07D3A2AA57A9}"/>
              </a:ext>
            </a:extLst>
          </p:cNvPr>
          <p:cNvSpPr txBox="1"/>
          <p:nvPr/>
        </p:nvSpPr>
        <p:spPr>
          <a:xfrm>
            <a:off x="2251260" y="5463898"/>
            <a:ext cx="3066865" cy="369332"/>
          </a:xfrm>
          <a:prstGeom prst="rect">
            <a:avLst/>
          </a:prstGeom>
          <a:noFill/>
        </p:spPr>
        <p:txBody>
          <a:bodyPr wrap="none" rtlCol="0">
            <a:spAutoFit/>
          </a:bodyPr>
          <a:lstStyle/>
          <a:p>
            <a:r>
              <a:rPr lang="es-ES" b="1" dirty="0">
                <a:solidFill>
                  <a:schemeClr val="accent4">
                    <a:lumMod val="75000"/>
                  </a:schemeClr>
                </a:solidFill>
              </a:rPr>
              <a:t>EXHIBIR DEL 7 AL 16 DE JUNIO</a:t>
            </a:r>
            <a:endParaRPr lang="es-MX" b="1" dirty="0">
              <a:solidFill>
                <a:schemeClr val="accent4">
                  <a:lumMod val="75000"/>
                </a:schemeClr>
              </a:solidFill>
            </a:endParaRPr>
          </a:p>
        </p:txBody>
      </p:sp>
      <p:sp>
        <p:nvSpPr>
          <p:cNvPr id="24" name="CuadroTexto 23">
            <a:extLst>
              <a:ext uri="{FF2B5EF4-FFF2-40B4-BE49-F238E27FC236}">
                <a16:creationId xmlns:a16="http://schemas.microsoft.com/office/drawing/2014/main" id="{E5B5A5B3-60AD-D2FF-C632-F2201B0A089E}"/>
              </a:ext>
            </a:extLst>
          </p:cNvPr>
          <p:cNvSpPr txBox="1"/>
          <p:nvPr/>
        </p:nvSpPr>
        <p:spPr>
          <a:xfrm>
            <a:off x="2265026" y="5817972"/>
            <a:ext cx="9768067" cy="1015663"/>
          </a:xfrm>
          <a:prstGeom prst="rect">
            <a:avLst/>
          </a:prstGeom>
          <a:noFill/>
        </p:spPr>
        <p:txBody>
          <a:bodyPr wrap="square">
            <a:spAutoFit/>
          </a:bodyPr>
          <a:lstStyle>
            <a:defPPr>
              <a:defRPr lang="es-MX"/>
            </a:defPPr>
            <a:lvl1pPr>
              <a:defRPr sz="1200"/>
            </a:lvl1pPr>
          </a:lstStyle>
          <a:p>
            <a:r>
              <a:rPr lang="es-ES" dirty="0"/>
              <a:t>Promoción válida en la tienda Sunglass Hut Aeropuerto Internacional el Dorado Bogotá del 7 al 16 de junio del 2024 y/o hasta agotar inventario. Son 1.000 unidades disponibles. Por la compra de unas (1) gafas de sol lleva el segundo par de gafas de sol con 20% de descuento. Aplicable al producto de menor valor. El descuento sólo aplica por la compra de (1) unas gafas de sol sobre precio de etiqueta. El descuento no aplica en líquidos, kits de limpieza y accesorios. Para acceder al descuento la compra debe realizarse el mismo día y deberá constar en la misma factura. No acumulable con otras promociones, convenios o descuentos. LUXOTTICA OF COLOMBIA S.A.S. </a:t>
            </a:r>
          </a:p>
        </p:txBody>
      </p:sp>
      <p:pic>
        <p:nvPicPr>
          <p:cNvPr id="25" name="Imagen 24">
            <a:extLst>
              <a:ext uri="{FF2B5EF4-FFF2-40B4-BE49-F238E27FC236}">
                <a16:creationId xmlns:a16="http://schemas.microsoft.com/office/drawing/2014/main" id="{2EE00C88-1FC9-D94E-5FB9-EC9EF570289E}"/>
              </a:ext>
            </a:extLst>
          </p:cNvPr>
          <p:cNvPicPr>
            <a:picLocks noChangeAspect="1"/>
          </p:cNvPicPr>
          <p:nvPr/>
        </p:nvPicPr>
        <p:blipFill>
          <a:blip r:embed="rId3"/>
          <a:stretch>
            <a:fillRect/>
          </a:stretch>
        </p:blipFill>
        <p:spPr>
          <a:xfrm>
            <a:off x="248015" y="5463898"/>
            <a:ext cx="1966677" cy="1310594"/>
          </a:xfrm>
          <a:prstGeom prst="rect">
            <a:avLst/>
          </a:prstGeom>
        </p:spPr>
      </p:pic>
      <p:sp>
        <p:nvSpPr>
          <p:cNvPr id="26" name="Rectángulo 25">
            <a:extLst>
              <a:ext uri="{FF2B5EF4-FFF2-40B4-BE49-F238E27FC236}">
                <a16:creationId xmlns:a16="http://schemas.microsoft.com/office/drawing/2014/main" id="{AC0B843C-C7EA-7D95-EC6D-F885C5440626}"/>
              </a:ext>
            </a:extLst>
          </p:cNvPr>
          <p:cNvSpPr/>
          <p:nvPr/>
        </p:nvSpPr>
        <p:spPr>
          <a:xfrm>
            <a:off x="311331" y="5628748"/>
            <a:ext cx="770849" cy="527749"/>
          </a:xfrm>
          <a:prstGeom prst="rect">
            <a:avLst/>
          </a:prstGeom>
          <a:solidFill>
            <a:srgbClr val="CC0000"/>
          </a:solid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b="1" i="1" dirty="0">
                <a:solidFill>
                  <a:srgbClr val="FFC000"/>
                </a:solidFill>
                <a:latin typeface="Helvetica Neue" panose="02000503000000020004" pitchFamily="2"/>
                <a:ea typeface="Helvetica Neue" panose="02000503000000020004" pitchFamily="2"/>
                <a:cs typeface="Helvetica Neue" panose="02000503000000020004" pitchFamily="2"/>
              </a:rPr>
              <a:t>20%</a:t>
            </a:r>
            <a:endParaRPr lang="es-MX" sz="2000" b="1" i="1" dirty="0">
              <a:solidFill>
                <a:srgbClr val="FFC000"/>
              </a:solidFill>
              <a:latin typeface="Helvetica Neue" panose="02000503000000020004" pitchFamily="2"/>
              <a:ea typeface="Helvetica Neue" panose="02000503000000020004" pitchFamily="2"/>
              <a:cs typeface="Helvetica Neue" panose="02000503000000020004" pitchFamily="2"/>
            </a:endParaRPr>
          </a:p>
        </p:txBody>
      </p:sp>
      <p:sp>
        <p:nvSpPr>
          <p:cNvPr id="27" name="CuadroTexto 26">
            <a:extLst>
              <a:ext uri="{FF2B5EF4-FFF2-40B4-BE49-F238E27FC236}">
                <a16:creationId xmlns:a16="http://schemas.microsoft.com/office/drawing/2014/main" id="{A24EFA26-D8D5-16C6-B2AE-022BCD29CBED}"/>
              </a:ext>
            </a:extLst>
          </p:cNvPr>
          <p:cNvSpPr txBox="1"/>
          <p:nvPr/>
        </p:nvSpPr>
        <p:spPr>
          <a:xfrm>
            <a:off x="333215" y="5425216"/>
            <a:ext cx="2067343" cy="461537"/>
          </a:xfrm>
          <a:prstGeom prst="rect">
            <a:avLst/>
          </a:prstGeom>
          <a:noFill/>
        </p:spPr>
        <p:txBody>
          <a:bodyPr wrap="square" rtlCol="0">
            <a:spAutoFit/>
          </a:bodyPr>
          <a:lstStyle/>
          <a:p>
            <a:r>
              <a:rPr lang="es-ES" sz="2399" b="1" dirty="0">
                <a:solidFill>
                  <a:srgbClr val="FFC000"/>
                </a:solidFill>
              </a:rPr>
              <a:t>*Gafas de sol</a:t>
            </a:r>
            <a:endParaRPr lang="es-MX" sz="2399" b="1" dirty="0">
              <a:solidFill>
                <a:srgbClr val="FFC000"/>
              </a:solidFill>
            </a:endParaRPr>
          </a:p>
        </p:txBody>
      </p:sp>
      <p:sp>
        <p:nvSpPr>
          <p:cNvPr id="28" name="Estrella: 5 puntas 27">
            <a:extLst>
              <a:ext uri="{FF2B5EF4-FFF2-40B4-BE49-F238E27FC236}">
                <a16:creationId xmlns:a16="http://schemas.microsoft.com/office/drawing/2014/main" id="{31AE3DC2-94B6-3FCD-7D98-5A0DACEFE7CC}"/>
              </a:ext>
            </a:extLst>
          </p:cNvPr>
          <p:cNvSpPr/>
          <p:nvPr/>
        </p:nvSpPr>
        <p:spPr>
          <a:xfrm>
            <a:off x="10901147" y="5227691"/>
            <a:ext cx="957638" cy="688965"/>
          </a:xfrm>
          <a:prstGeom prst="star5">
            <a:avLst/>
          </a:prstGeom>
          <a:solidFill>
            <a:srgbClr val="FFFF00"/>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FFC000"/>
                </a:solidFill>
              </a:rPr>
              <a:t>NEW</a:t>
            </a:r>
            <a:endParaRPr lang="es-MX" sz="1200" b="1" dirty="0">
              <a:solidFill>
                <a:srgbClr val="FFC000"/>
              </a:solidFill>
            </a:endParaRPr>
          </a:p>
        </p:txBody>
      </p:sp>
    </p:spTree>
    <p:extLst>
      <p:ext uri="{BB962C8B-B14F-4D97-AF65-F5344CB8AC3E}">
        <p14:creationId xmlns:p14="http://schemas.microsoft.com/office/powerpoint/2010/main" val="238623116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2B571CF-594C-4D2B-9F30-175291BB0DE7}"/>
              </a:ext>
            </a:extLst>
          </p:cNvPr>
          <p:cNvSpPr txBox="1"/>
          <p:nvPr/>
        </p:nvSpPr>
        <p:spPr>
          <a:xfrm>
            <a:off x="9592088" y="942439"/>
            <a:ext cx="872355" cy="461537"/>
          </a:xfrm>
          <a:prstGeom prst="rect">
            <a:avLst/>
          </a:prstGeom>
          <a:noFill/>
        </p:spPr>
        <p:txBody>
          <a:bodyPr wrap="none" rtlCol="0">
            <a:spAutoFit/>
          </a:bodyPr>
          <a:lstStyle/>
          <a:p>
            <a:r>
              <a:rPr lang="es-ES" sz="2399" b="1" dirty="0">
                <a:solidFill>
                  <a:schemeClr val="accent4">
                    <a:lumMod val="75000"/>
                  </a:schemeClr>
                </a:solidFill>
              </a:rPr>
              <a:t>PERU</a:t>
            </a:r>
            <a:endParaRPr lang="es-MX" sz="2399" b="1" dirty="0">
              <a:solidFill>
                <a:schemeClr val="accent4">
                  <a:lumMod val="75000"/>
                </a:schemeClr>
              </a:solidFill>
            </a:endParaRPr>
          </a:p>
        </p:txBody>
      </p:sp>
      <p:sp>
        <p:nvSpPr>
          <p:cNvPr id="14" name="CuadroTexto 13">
            <a:extLst>
              <a:ext uri="{FF2B5EF4-FFF2-40B4-BE49-F238E27FC236}">
                <a16:creationId xmlns:a16="http://schemas.microsoft.com/office/drawing/2014/main" id="{CE3303F9-766A-35B9-10BD-C3AC89487468}"/>
              </a:ext>
            </a:extLst>
          </p:cNvPr>
          <p:cNvSpPr txBox="1"/>
          <p:nvPr/>
        </p:nvSpPr>
        <p:spPr>
          <a:xfrm>
            <a:off x="643038" y="1064397"/>
            <a:ext cx="1417055" cy="461537"/>
          </a:xfrm>
          <a:prstGeom prst="rect">
            <a:avLst/>
          </a:prstGeom>
          <a:noFill/>
        </p:spPr>
        <p:txBody>
          <a:bodyPr wrap="none" rtlCol="0">
            <a:spAutoFit/>
          </a:bodyPr>
          <a:lstStyle/>
          <a:p>
            <a:r>
              <a:rPr lang="es-ES" sz="2399" dirty="0"/>
              <a:t>Actualizar</a:t>
            </a:r>
            <a:endParaRPr lang="es-MX" sz="2399" dirty="0"/>
          </a:p>
        </p:txBody>
      </p:sp>
      <p:sp>
        <p:nvSpPr>
          <p:cNvPr id="15" name="2022 BRAND PILLARS">
            <a:extLst>
              <a:ext uri="{FF2B5EF4-FFF2-40B4-BE49-F238E27FC236}">
                <a16:creationId xmlns:a16="http://schemas.microsoft.com/office/drawing/2014/main" id="{3D2FCFA9-CB2E-CD1C-DDFF-B37961596CA3}"/>
              </a:ext>
            </a:extLst>
          </p:cNvPr>
          <p:cNvSpPr txBox="1"/>
          <p:nvPr/>
        </p:nvSpPr>
        <p:spPr>
          <a:xfrm>
            <a:off x="643038" y="532196"/>
            <a:ext cx="4565406" cy="41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l" defTabSz="584200">
              <a:lnSpc>
                <a:spcPts val="4500"/>
              </a:lnSpc>
              <a:defRPr sz="4200" b="1" u="sng">
                <a:latin typeface="Helvetica Neue"/>
                <a:ea typeface="Helvetica Neue"/>
                <a:cs typeface="Helvetica Neue"/>
                <a:sym typeface="Helvetica Neue"/>
              </a:defRPr>
            </a:lvl1pPr>
          </a:lstStyle>
          <a:p>
            <a:pPr>
              <a:lnSpc>
                <a:spcPct val="100000"/>
              </a:lnSpc>
            </a:pPr>
            <a:r>
              <a:rPr lang="it-IT" sz="2666" b="0" u="none" dirty="0"/>
              <a:t>PROMOCIONES</a:t>
            </a:r>
            <a:endParaRPr sz="1866" b="0" u="none" dirty="0"/>
          </a:p>
        </p:txBody>
      </p:sp>
      <p:sp>
        <p:nvSpPr>
          <p:cNvPr id="17" name="CuadroTexto 16">
            <a:extLst>
              <a:ext uri="{FF2B5EF4-FFF2-40B4-BE49-F238E27FC236}">
                <a16:creationId xmlns:a16="http://schemas.microsoft.com/office/drawing/2014/main" id="{0B5D9556-E6E7-5278-223B-0559985048DC}"/>
              </a:ext>
            </a:extLst>
          </p:cNvPr>
          <p:cNvSpPr txBox="1"/>
          <p:nvPr/>
        </p:nvSpPr>
        <p:spPr>
          <a:xfrm>
            <a:off x="2925741" y="2125214"/>
            <a:ext cx="9060180" cy="1384995"/>
          </a:xfrm>
          <a:prstGeom prst="rect">
            <a:avLst/>
          </a:prstGeom>
          <a:noFill/>
        </p:spPr>
        <p:txBody>
          <a:bodyPr wrap="square">
            <a:spAutoFit/>
          </a:bodyPr>
          <a:lstStyle/>
          <a:p>
            <a:r>
              <a:rPr lang="es-ES" sz="1400" dirty="0"/>
              <a:t>Promoción válida en tiendas Sunglass Hut del 01 de marzo al 31 de diciembre del 2024 y/o hasta agotar stock de 500 unidades en total a nivel nacional. Por la compra de un lente de sol llévate otro par de lentes de sol con 30% de descuento. El descuento aplica sobre el precio de etiqueta del producto de menor valor y no es acumulable con otras promociones, convenios ni descuentos. Para acceder a la promoción la compra debe realizarse el mismo día y registrarse en un mismo comprobante. Para mayor información comunicarse al 0800-1-4600 de lunes a sábado de 10:00am a 7:00pm. </a:t>
            </a:r>
            <a:r>
              <a:rPr lang="es-ES" sz="1400" dirty="0" err="1"/>
              <a:t>Opticas</a:t>
            </a:r>
            <a:r>
              <a:rPr lang="es-ES" sz="1400" dirty="0"/>
              <a:t> GMO Perú S.A.C. RUC </a:t>
            </a:r>
            <a:r>
              <a:rPr lang="es-ES" sz="1400" dirty="0" err="1"/>
              <a:t>N°</a:t>
            </a:r>
            <a:r>
              <a:rPr lang="es-ES" sz="1400" dirty="0"/>
              <a:t> 20467675436</a:t>
            </a:r>
          </a:p>
        </p:txBody>
      </p:sp>
      <p:pic>
        <p:nvPicPr>
          <p:cNvPr id="18" name="Imagen 17">
            <a:extLst>
              <a:ext uri="{FF2B5EF4-FFF2-40B4-BE49-F238E27FC236}">
                <a16:creationId xmlns:a16="http://schemas.microsoft.com/office/drawing/2014/main" id="{536322AB-877D-49AE-DA1E-7CEF10D3D403}"/>
              </a:ext>
            </a:extLst>
          </p:cNvPr>
          <p:cNvPicPr>
            <a:picLocks noChangeAspect="1"/>
          </p:cNvPicPr>
          <p:nvPr/>
        </p:nvPicPr>
        <p:blipFill>
          <a:blip r:embed="rId2"/>
          <a:stretch>
            <a:fillRect/>
          </a:stretch>
        </p:blipFill>
        <p:spPr>
          <a:xfrm>
            <a:off x="560301" y="1790324"/>
            <a:ext cx="2282703" cy="1521802"/>
          </a:xfrm>
          <a:prstGeom prst="rect">
            <a:avLst/>
          </a:prstGeom>
        </p:spPr>
      </p:pic>
      <p:pic>
        <p:nvPicPr>
          <p:cNvPr id="2" name="Imagen 1">
            <a:extLst>
              <a:ext uri="{FF2B5EF4-FFF2-40B4-BE49-F238E27FC236}">
                <a16:creationId xmlns:a16="http://schemas.microsoft.com/office/drawing/2014/main" id="{53AD296D-81B5-FE08-EC3A-A4C5C7FD565F}"/>
              </a:ext>
            </a:extLst>
          </p:cNvPr>
          <p:cNvPicPr>
            <a:picLocks noChangeAspect="1"/>
          </p:cNvPicPr>
          <p:nvPr/>
        </p:nvPicPr>
        <p:blipFill>
          <a:blip r:embed="rId2"/>
          <a:stretch>
            <a:fillRect/>
          </a:stretch>
        </p:blipFill>
        <p:spPr>
          <a:xfrm>
            <a:off x="273819" y="3947023"/>
            <a:ext cx="2282703" cy="1521802"/>
          </a:xfrm>
          <a:prstGeom prst="rect">
            <a:avLst/>
          </a:prstGeom>
        </p:spPr>
      </p:pic>
      <p:sp>
        <p:nvSpPr>
          <p:cNvPr id="6" name="CuadroTexto 5">
            <a:extLst>
              <a:ext uri="{FF2B5EF4-FFF2-40B4-BE49-F238E27FC236}">
                <a16:creationId xmlns:a16="http://schemas.microsoft.com/office/drawing/2014/main" id="{14BD1174-2B4D-4A0D-8C64-1401937C77BC}"/>
              </a:ext>
            </a:extLst>
          </p:cNvPr>
          <p:cNvSpPr txBox="1"/>
          <p:nvPr/>
        </p:nvSpPr>
        <p:spPr>
          <a:xfrm>
            <a:off x="273819" y="3947023"/>
            <a:ext cx="1786274" cy="769441"/>
          </a:xfrm>
          <a:prstGeom prst="rect">
            <a:avLst/>
          </a:prstGeom>
          <a:solidFill>
            <a:srgbClr val="CC0000"/>
          </a:solidFill>
        </p:spPr>
        <p:txBody>
          <a:bodyPr wrap="square" rtlCol="0">
            <a:spAutoFit/>
          </a:bodyPr>
          <a:lstStyle/>
          <a:p>
            <a:r>
              <a:rPr lang="es-ES" sz="4400" i="1" dirty="0">
                <a:solidFill>
                  <a:srgbClr val="FFC000"/>
                </a:solidFill>
              </a:rPr>
              <a:t>40%</a:t>
            </a:r>
            <a:endParaRPr lang="es-MX" sz="4400" i="1" dirty="0">
              <a:solidFill>
                <a:srgbClr val="FFC000"/>
              </a:solidFill>
            </a:endParaRPr>
          </a:p>
        </p:txBody>
      </p:sp>
      <p:sp>
        <p:nvSpPr>
          <p:cNvPr id="12" name="CuadroTexto 11">
            <a:extLst>
              <a:ext uri="{FF2B5EF4-FFF2-40B4-BE49-F238E27FC236}">
                <a16:creationId xmlns:a16="http://schemas.microsoft.com/office/drawing/2014/main" id="{7D583C22-042B-B9C4-03FD-556CB004EE10}"/>
              </a:ext>
            </a:extLst>
          </p:cNvPr>
          <p:cNvSpPr txBox="1"/>
          <p:nvPr/>
        </p:nvSpPr>
        <p:spPr>
          <a:xfrm>
            <a:off x="2843004" y="4214710"/>
            <a:ext cx="8877801" cy="1384995"/>
          </a:xfrm>
          <a:prstGeom prst="rect">
            <a:avLst/>
          </a:prstGeom>
          <a:noFill/>
        </p:spPr>
        <p:txBody>
          <a:bodyPr wrap="square">
            <a:spAutoFit/>
          </a:bodyPr>
          <a:lstStyle/>
          <a:p>
            <a:r>
              <a:rPr lang="es-ES" sz="1400" dirty="0"/>
              <a:t>Promoción válida en tiendas Sunglass Hut del 07 al 16 de junio del 2024 y/o hasta agotar stock de 500 unidades en total a nivel nacional. Por la compra de un lente de sol llévate otro par de lentes de sol con 40% de descuento. El descuento aplica sobre el precio de etiqueta del producto de menor valor y no es acumulable con otras promociones, convenios ni descuentos. Para acceder a la promoción la compra debe realizarse el mismo día y registrarse en un mismo comprobante. Para mayor información comunicarse al 0800-1-4600 de lunes a sábado de 10:00am a 7:00pm. </a:t>
            </a:r>
            <a:r>
              <a:rPr lang="es-ES" sz="1400" dirty="0" err="1"/>
              <a:t>Opticas</a:t>
            </a:r>
            <a:r>
              <a:rPr lang="es-ES" sz="1400" dirty="0"/>
              <a:t> GMO Perú S.A.C. RUC </a:t>
            </a:r>
            <a:r>
              <a:rPr lang="es-ES" sz="1400" dirty="0" err="1"/>
              <a:t>N°</a:t>
            </a:r>
            <a:r>
              <a:rPr lang="es-ES" sz="1400" dirty="0"/>
              <a:t> 20467675436</a:t>
            </a:r>
          </a:p>
        </p:txBody>
      </p:sp>
      <p:sp>
        <p:nvSpPr>
          <p:cNvPr id="3" name="CuadroTexto 2">
            <a:extLst>
              <a:ext uri="{FF2B5EF4-FFF2-40B4-BE49-F238E27FC236}">
                <a16:creationId xmlns:a16="http://schemas.microsoft.com/office/drawing/2014/main" id="{122EA4E2-0D89-C913-EC50-420F4668AFE0}"/>
              </a:ext>
            </a:extLst>
          </p:cNvPr>
          <p:cNvSpPr txBox="1"/>
          <p:nvPr/>
        </p:nvSpPr>
        <p:spPr>
          <a:xfrm>
            <a:off x="2891734" y="3631691"/>
            <a:ext cx="4019049" cy="461537"/>
          </a:xfrm>
          <a:prstGeom prst="rect">
            <a:avLst/>
          </a:prstGeom>
          <a:noFill/>
        </p:spPr>
        <p:txBody>
          <a:bodyPr wrap="none" rtlCol="0">
            <a:spAutoFit/>
          </a:bodyPr>
          <a:lstStyle/>
          <a:p>
            <a:r>
              <a:rPr lang="es-ES" sz="2399" b="1" dirty="0">
                <a:solidFill>
                  <a:schemeClr val="accent4">
                    <a:lumMod val="75000"/>
                  </a:schemeClr>
                </a:solidFill>
              </a:rPr>
              <a:t>EXHIBIR DEL 7 AL 16 DE JUNIO</a:t>
            </a:r>
            <a:endParaRPr lang="es-MX" sz="2399" b="1" dirty="0">
              <a:solidFill>
                <a:schemeClr val="accent4">
                  <a:lumMod val="75000"/>
                </a:schemeClr>
              </a:solidFill>
            </a:endParaRPr>
          </a:p>
        </p:txBody>
      </p:sp>
      <p:sp>
        <p:nvSpPr>
          <p:cNvPr id="4" name="CuadroTexto 3">
            <a:extLst>
              <a:ext uri="{FF2B5EF4-FFF2-40B4-BE49-F238E27FC236}">
                <a16:creationId xmlns:a16="http://schemas.microsoft.com/office/drawing/2014/main" id="{37642473-4EF7-9446-54F8-102027279F6D}"/>
              </a:ext>
            </a:extLst>
          </p:cNvPr>
          <p:cNvSpPr txBox="1"/>
          <p:nvPr/>
        </p:nvSpPr>
        <p:spPr>
          <a:xfrm>
            <a:off x="2843003" y="1667145"/>
            <a:ext cx="8135560" cy="461537"/>
          </a:xfrm>
          <a:prstGeom prst="rect">
            <a:avLst/>
          </a:prstGeom>
          <a:noFill/>
        </p:spPr>
        <p:txBody>
          <a:bodyPr wrap="none" rtlCol="0">
            <a:spAutoFit/>
          </a:bodyPr>
          <a:lstStyle/>
          <a:p>
            <a:r>
              <a:rPr lang="es-ES" sz="2399" b="1" dirty="0">
                <a:solidFill>
                  <a:schemeClr val="accent4">
                    <a:lumMod val="75000"/>
                  </a:schemeClr>
                </a:solidFill>
              </a:rPr>
              <a:t>EXHIBIR DEL 3 AL 6 DE JUNIO Y DEL 17 DE JUNIO EN ADELANTE</a:t>
            </a:r>
            <a:endParaRPr lang="es-MX" sz="2399" b="1" dirty="0">
              <a:solidFill>
                <a:schemeClr val="accent4">
                  <a:lumMod val="75000"/>
                </a:schemeClr>
              </a:solidFill>
            </a:endParaRPr>
          </a:p>
        </p:txBody>
      </p:sp>
    </p:spTree>
    <p:extLst>
      <p:ext uri="{BB962C8B-B14F-4D97-AF65-F5344CB8AC3E}">
        <p14:creationId xmlns:p14="http://schemas.microsoft.com/office/powerpoint/2010/main" val="589080425"/>
      </p:ext>
    </p:extLst>
  </p:cSld>
  <p:clrMapOvr>
    <a:masterClrMapping/>
  </p:clrMapOvr>
  <p:transition spd="med"/>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18618</TotalTime>
  <Words>1675</Words>
  <Application>Microsoft Office PowerPoint</Application>
  <PresentationFormat>Panorámica</PresentationFormat>
  <Paragraphs>112</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Calibri Light</vt:lpstr>
      <vt:lpstr>Helvetica Neue</vt:lpstr>
      <vt:lpstr>Helvetica_Light-Normal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Gomez Nadya</dc:creator>
  <cp:lastModifiedBy>Gomez Nadya</cp:lastModifiedBy>
  <cp:revision>50</cp:revision>
  <dcterms:created xsi:type="dcterms:W3CDTF">2022-11-25T02:55:19Z</dcterms:created>
  <dcterms:modified xsi:type="dcterms:W3CDTF">2024-05-20T04:21:45Z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9a4386-74b9-4603-ae20-950a659f9b6e_Enabled">
    <vt:lpwstr>true</vt:lpwstr>
  </property>
  <property fmtid="{D5CDD505-2E9C-101B-9397-08002B2CF9AE}" pid="3" name="MSIP_Label_2e9a4386-74b9-4603-ae20-950a659f9b6e_SetDate">
    <vt:lpwstr>2022-11-25T02:55:19Z</vt:lpwstr>
  </property>
  <property fmtid="{D5CDD505-2E9C-101B-9397-08002B2CF9AE}" pid="4" name="MSIP_Label_2e9a4386-74b9-4603-ae20-950a659f9b6e_Method">
    <vt:lpwstr>Standard</vt:lpwstr>
  </property>
  <property fmtid="{D5CDD505-2E9C-101B-9397-08002B2CF9AE}" pid="5" name="MSIP_Label_2e9a4386-74b9-4603-ae20-950a659f9b6e_Name">
    <vt:lpwstr>Internal Use Only</vt:lpwstr>
  </property>
  <property fmtid="{D5CDD505-2E9C-101B-9397-08002B2CF9AE}" pid="6" name="MSIP_Label_2e9a4386-74b9-4603-ae20-950a659f9b6e_SiteId">
    <vt:lpwstr>c7d1a8f7-0546-4a0c-8cf5-3ddaebf97d51</vt:lpwstr>
  </property>
  <property fmtid="{D5CDD505-2E9C-101B-9397-08002B2CF9AE}" pid="7" name="MSIP_Label_2e9a4386-74b9-4603-ae20-950a659f9b6e_ActionId">
    <vt:lpwstr>cc8cef8e-8f28-4f86-87bc-720b0f748e7d</vt:lpwstr>
  </property>
  <property fmtid="{D5CDD505-2E9C-101B-9397-08002B2CF9AE}" pid="8" name="MSIP_Label_2e9a4386-74b9-4603-ae20-950a659f9b6e_ContentBits">
    <vt:lpwstr>0</vt:lpwstr>
  </property>
</Properties>
</file>